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88"/>
  </p:notesMasterIdLst>
  <p:sldIdLst>
    <p:sldId id="256" r:id="rId2"/>
    <p:sldId id="257" r:id="rId3"/>
    <p:sldId id="258" r:id="rId4"/>
    <p:sldId id="319" r:id="rId5"/>
    <p:sldId id="259" r:id="rId6"/>
    <p:sldId id="260" r:id="rId7"/>
    <p:sldId id="261" r:id="rId8"/>
    <p:sldId id="262" r:id="rId9"/>
    <p:sldId id="263" r:id="rId10"/>
    <p:sldId id="264" r:id="rId11"/>
    <p:sldId id="265" r:id="rId12"/>
    <p:sldId id="266" r:id="rId13"/>
    <p:sldId id="320" r:id="rId14"/>
    <p:sldId id="267" r:id="rId15"/>
    <p:sldId id="321" r:id="rId16"/>
    <p:sldId id="268" r:id="rId17"/>
    <p:sldId id="269" r:id="rId18"/>
    <p:sldId id="322" r:id="rId19"/>
    <p:sldId id="270" r:id="rId20"/>
    <p:sldId id="271" r:id="rId21"/>
    <p:sldId id="272" r:id="rId22"/>
    <p:sldId id="323" r:id="rId23"/>
    <p:sldId id="273" r:id="rId24"/>
    <p:sldId id="324" r:id="rId25"/>
    <p:sldId id="327" r:id="rId26"/>
    <p:sldId id="274" r:id="rId27"/>
    <p:sldId id="325" r:id="rId28"/>
    <p:sldId id="328" r:id="rId29"/>
    <p:sldId id="275" r:id="rId30"/>
    <p:sldId id="326" r:id="rId31"/>
    <p:sldId id="329" r:id="rId32"/>
    <p:sldId id="276" r:id="rId33"/>
    <p:sldId id="277" r:id="rId34"/>
    <p:sldId id="330" r:id="rId35"/>
    <p:sldId id="278" r:id="rId36"/>
    <p:sldId id="279" r:id="rId37"/>
    <p:sldId id="280" r:id="rId38"/>
    <p:sldId id="281" r:id="rId39"/>
    <p:sldId id="331" r:id="rId40"/>
    <p:sldId id="282" r:id="rId41"/>
    <p:sldId id="332" r:id="rId42"/>
    <p:sldId id="283" r:id="rId43"/>
    <p:sldId id="284" r:id="rId44"/>
    <p:sldId id="285" r:id="rId45"/>
    <p:sldId id="286" r:id="rId46"/>
    <p:sldId id="287" r:id="rId47"/>
    <p:sldId id="288" r:id="rId48"/>
    <p:sldId id="289" r:id="rId49"/>
    <p:sldId id="333" r:id="rId50"/>
    <p:sldId id="339" r:id="rId51"/>
    <p:sldId id="290" r:id="rId52"/>
    <p:sldId id="291" r:id="rId53"/>
    <p:sldId id="334" r:id="rId54"/>
    <p:sldId id="292" r:id="rId55"/>
    <p:sldId id="293" r:id="rId56"/>
    <p:sldId id="335" r:id="rId57"/>
    <p:sldId id="294" r:id="rId58"/>
    <p:sldId id="295" r:id="rId59"/>
    <p:sldId id="336" r:id="rId60"/>
    <p:sldId id="296" r:id="rId61"/>
    <p:sldId id="340"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41" r:id="rId76"/>
    <p:sldId id="310" r:id="rId77"/>
    <p:sldId id="311" r:id="rId78"/>
    <p:sldId id="344" r:id="rId79"/>
    <p:sldId id="337" r:id="rId80"/>
    <p:sldId id="312" r:id="rId81"/>
    <p:sldId id="313" r:id="rId82"/>
    <p:sldId id="314" r:id="rId83"/>
    <p:sldId id="315" r:id="rId84"/>
    <p:sldId id="338" r:id="rId85"/>
    <p:sldId id="316" r:id="rId86"/>
    <p:sldId id="317" r:id="rId87"/>
  </p:sldIdLst>
  <p:sldSz cx="12192000" cy="6858000"/>
  <p:notesSz cx="6858000" cy="9144000"/>
  <p:embeddedFontLst>
    <p:embeddedFont>
      <p:font typeface="Calibri" pitchFamily="34" charset="0"/>
      <p:regular r:id="rId89"/>
      <p:bold r:id="rId90"/>
      <p:italic r:id="rId91"/>
      <p:boldItalic r:id="rId92"/>
    </p:embeddedFont>
    <p:embeddedFont>
      <p:font typeface="Montserrat ExtraBold" charset="0"/>
      <p:bold r:id="rId93"/>
      <p:boldItalic r:id="rId94"/>
    </p:embeddedFont>
    <p:embeddedFont>
      <p:font typeface="Montserrat" charset="0"/>
      <p:regular r:id="rId95"/>
      <p:bold r:id="rId96"/>
      <p:italic r:id="rId97"/>
      <p:boldItalic r:id="rId98"/>
    </p:embeddedFont>
    <p:embeddedFont>
      <p:font typeface="Libre Franklin"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384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iXMAVfiR21T2RlSvSwaQUbvGPV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2" d="100"/>
          <a:sy n="62" d="100"/>
        </p:scale>
        <p:origin x="-996" y="-2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94416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https://www.youtube.com/watch?v=xAiSuQK22IM</a:t>
            </a:r>
            <a:endParaRPr/>
          </a:p>
        </p:txBody>
      </p:sp>
      <p:sp>
        <p:nvSpPr>
          <p:cNvPr id="181" name="Google Shape;18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https://www.youtube.com/watch?v=9y9RKA4vAcw</a:t>
            </a:r>
            <a:endParaRPr/>
          </a:p>
        </p:txBody>
      </p:sp>
      <p:sp>
        <p:nvSpPr>
          <p:cNvPr id="190" name="Google Shape;19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34" name="Google Shape;23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45" name="Google Shape;2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56" name="Google Shape;25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67" name="Google Shape;26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77" name="Google Shape;27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93" name="Google Shape;29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https://www.youtube.com/watch?v=MZsQ1WihonQ</a:t>
            </a:r>
            <a:endParaRPr/>
          </a:p>
        </p:txBody>
      </p:sp>
      <p:sp>
        <p:nvSpPr>
          <p:cNvPr id="304" name="Google Shape;30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https://www.youtube.com/watch?v=k5Z3lanebEU</a:t>
            </a:r>
            <a:endParaRPr/>
          </a:p>
        </p:txBody>
      </p:sp>
      <p:sp>
        <p:nvSpPr>
          <p:cNvPr id="330" name="Google Shape;33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https://www.youtube.com/watch?v=KmsUmbU_sdo</a:t>
            </a:r>
            <a:endParaRPr/>
          </a:p>
          <a:p>
            <a:pPr marL="0" lvl="0" indent="0" algn="l" rtl="0">
              <a:lnSpc>
                <a:spcPct val="100000"/>
              </a:lnSpc>
              <a:spcBef>
                <a:spcPts val="0"/>
              </a:spcBef>
              <a:spcAft>
                <a:spcPts val="0"/>
              </a:spcAft>
              <a:buClr>
                <a:schemeClr val="dk1"/>
              </a:buClr>
              <a:buSzPts val="1400"/>
              <a:buFont typeface="Calibri"/>
              <a:buNone/>
            </a:pPr>
            <a:endParaRPr/>
          </a:p>
        </p:txBody>
      </p:sp>
      <p:sp>
        <p:nvSpPr>
          <p:cNvPr id="340" name="Google Shape;34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https://www.youtube.com/watch?v=qUTssrhayNY</a:t>
            </a:r>
            <a:endParaRPr/>
          </a:p>
        </p:txBody>
      </p:sp>
      <p:sp>
        <p:nvSpPr>
          <p:cNvPr id="101" name="Google Shape;10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51" name="Google Shape;3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61" name="Google Shape;36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70" name="Google Shape;37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https://www.youtube.com/watch?v=MZsQ1WihonQ</a:t>
            </a:r>
            <a:endParaRPr/>
          </a:p>
        </p:txBody>
      </p:sp>
      <p:sp>
        <p:nvSpPr>
          <p:cNvPr id="381" name="Google Shape;38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https://www.youtube.com/watch?v=J-i4D2tW1Qc</a:t>
            </a:r>
            <a:endParaRPr/>
          </a:p>
          <a:p>
            <a:pPr marL="0" lvl="0" indent="0" algn="l" rtl="0">
              <a:spcBef>
                <a:spcPts val="0"/>
              </a:spcBef>
              <a:spcAft>
                <a:spcPts val="0"/>
              </a:spcAft>
              <a:buNone/>
            </a:pPr>
            <a:endParaRPr/>
          </a:p>
        </p:txBody>
      </p:sp>
      <p:sp>
        <p:nvSpPr>
          <p:cNvPr id="407" name="Google Shape;40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3"/>
          <p:cNvSpPr>
            <a:spLocks noGrp="1"/>
          </p:cNvSpPr>
          <p:nvPr>
            <p:ph type="pic" idx="2"/>
          </p:nvPr>
        </p:nvSpPr>
        <p:spPr>
          <a:xfrm>
            <a:off x="5183188" y="987425"/>
            <a:ext cx="6172200" cy="4873625"/>
          </a:xfrm>
          <a:prstGeom prst="rect">
            <a:avLst/>
          </a:prstGeom>
          <a:noFill/>
          <a:ln>
            <a:noFill/>
          </a:ln>
        </p:spPr>
      </p:sp>
      <p:sp>
        <p:nvSpPr>
          <p:cNvPr id="68" name="Google Shape;68;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adiobridge.com/products/wireless-air-sensors" TargetMode="External"/><Relationship Id="rId2" Type="http://schemas.openxmlformats.org/officeDocument/2006/relationships/hyperlink" Target="https://radiobridge.com/products/wireless-liquid-sensor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youtube.com/watch?v=jSe3Wlp3EZ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searchdive.com/5826/cellular-m2m-marke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geeksforgeeks.org/what-is-transmission-control-protocol-tcp/"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geeksforgeeks.org/user-datagram-protocol-udp/"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2209800" y="1054769"/>
            <a:ext cx="8001000" cy="321945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dirty="0"/>
              <a:t>Internet of Things</a:t>
            </a:r>
            <a:br>
              <a:rPr lang="en-US" b="1" dirty="0"/>
            </a:br>
            <a:r>
              <a:rPr lang="en-US" b="1" dirty="0"/>
              <a:t>UNIT IV</a:t>
            </a:r>
            <a:br>
              <a:rPr lang="en-US" b="1" dirty="0"/>
            </a:br>
            <a:r>
              <a:rPr lang="en-US" dirty="0" err="1"/>
              <a:t>IoT</a:t>
            </a:r>
            <a:r>
              <a:rPr lang="en-US" dirty="0"/>
              <a:t> Systems, Network and Protocols</a:t>
            </a:r>
            <a:endParaRPr dirty="0"/>
          </a:p>
        </p:txBody>
      </p:sp>
      <p:sp>
        <p:nvSpPr>
          <p:cNvPr id="89" name="Google Shape;89;p1"/>
          <p:cNvSpPr txBox="1">
            <a:spLocks noGrp="1"/>
          </p:cNvSpPr>
          <p:nvPr>
            <p:ph type="subTitle" idx="1"/>
          </p:nvPr>
        </p:nvSpPr>
        <p:spPr>
          <a:xfrm>
            <a:off x="1638300" y="5048701"/>
            <a:ext cx="9144000" cy="1655762"/>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90000"/>
              </a:lnSpc>
              <a:spcBef>
                <a:spcPts val="0"/>
              </a:spcBef>
              <a:spcAft>
                <a:spcPts val="0"/>
              </a:spcAft>
              <a:buClr>
                <a:schemeClr val="dk1"/>
              </a:buClr>
              <a:buSzPct val="100000"/>
              <a:buNone/>
            </a:pPr>
            <a:r>
              <a:rPr lang="en-US" dirty="0"/>
              <a:t>Prepared By</a:t>
            </a:r>
            <a:endParaRPr dirty="0"/>
          </a:p>
          <a:p>
            <a:pPr marL="0" lvl="0" indent="0" algn="ctr" rtl="0">
              <a:lnSpc>
                <a:spcPct val="90000"/>
              </a:lnSpc>
              <a:spcBef>
                <a:spcPts val="1000"/>
              </a:spcBef>
              <a:spcAft>
                <a:spcPts val="0"/>
              </a:spcAft>
              <a:buClr>
                <a:schemeClr val="dk1"/>
              </a:buClr>
              <a:buSzPct val="100000"/>
              <a:buNone/>
            </a:pPr>
            <a:r>
              <a:rPr lang="en-US" dirty="0" err="1" smtClean="0"/>
              <a:t>Mrs.Mital</a:t>
            </a:r>
            <a:r>
              <a:rPr lang="en-US" dirty="0" smtClean="0"/>
              <a:t> </a:t>
            </a:r>
            <a:r>
              <a:rPr lang="en-US" dirty="0" err="1" smtClean="0"/>
              <a:t>Kadu</a:t>
            </a:r>
            <a:endParaRPr dirty="0"/>
          </a:p>
          <a:p>
            <a:pPr marL="0" lvl="0" indent="0" algn="ctr" rtl="0">
              <a:lnSpc>
                <a:spcPct val="90000"/>
              </a:lnSpc>
              <a:spcBef>
                <a:spcPts val="1000"/>
              </a:spcBef>
              <a:spcAft>
                <a:spcPts val="0"/>
              </a:spcAft>
              <a:buClr>
                <a:schemeClr val="dk1"/>
              </a:buClr>
              <a:buSzPct val="100000"/>
              <a:buNone/>
            </a:pPr>
            <a:r>
              <a:rPr lang="en-US" dirty="0"/>
              <a:t>Assistant Professor</a:t>
            </a:r>
            <a:endParaRPr dirty="0"/>
          </a:p>
          <a:p>
            <a:pPr marL="0" lvl="0" indent="0" algn="ctr" rtl="0">
              <a:lnSpc>
                <a:spcPct val="90000"/>
              </a:lnSpc>
              <a:spcBef>
                <a:spcPts val="1000"/>
              </a:spcBef>
              <a:spcAft>
                <a:spcPts val="0"/>
              </a:spcAft>
              <a:buClr>
                <a:schemeClr val="dk1"/>
              </a:buClr>
              <a:buSzPct val="100000"/>
              <a:buNone/>
            </a:pPr>
            <a:r>
              <a:rPr lang="en-US" dirty="0"/>
              <a:t>Artificial Intelligence and Data Science</a:t>
            </a:r>
            <a:endParaRPr dirty="0"/>
          </a:p>
          <a:p>
            <a:pPr marL="0" lvl="0" indent="0" algn="ctr" rtl="0">
              <a:lnSpc>
                <a:spcPct val="90000"/>
              </a:lnSpc>
              <a:spcBef>
                <a:spcPts val="1000"/>
              </a:spcBef>
              <a:spcAft>
                <a:spcPts val="0"/>
              </a:spcAft>
              <a:buClr>
                <a:schemeClr val="dk1"/>
              </a:buClr>
              <a:buSzPct val="100000"/>
              <a:buNone/>
            </a:pPr>
            <a:r>
              <a:rPr lang="en-US" dirty="0"/>
              <a:t>DYPIEMR, Pune</a:t>
            </a:r>
            <a:endParaRPr dirty="0"/>
          </a:p>
          <a:p>
            <a:pPr marL="0" lvl="0" indent="0" algn="ctr"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Study of RF </a:t>
            </a:r>
            <a:endParaRPr/>
          </a:p>
        </p:txBody>
      </p:sp>
      <p:sp>
        <p:nvSpPr>
          <p:cNvPr id="157" name="Google Shape;15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RFID Middleware benefits</a:t>
            </a:r>
            <a:endParaRPr/>
          </a:p>
          <a:p>
            <a:pPr marL="685800" lvl="1" indent="-228600" algn="just" rtl="0">
              <a:lnSpc>
                <a:spcPct val="90000"/>
              </a:lnSpc>
              <a:spcBef>
                <a:spcPts val="500"/>
              </a:spcBef>
              <a:spcAft>
                <a:spcPts val="0"/>
              </a:spcAft>
              <a:buClr>
                <a:schemeClr val="dk1"/>
              </a:buClr>
              <a:buSzPts val="2400"/>
              <a:buChar char="•"/>
            </a:pPr>
            <a:r>
              <a:rPr lang="en-US" b="1"/>
              <a:t>Minimized network traffic </a:t>
            </a:r>
            <a:r>
              <a:rPr lang="en-US"/>
              <a:t>through intelligent filtering</a:t>
            </a:r>
            <a:endParaRPr/>
          </a:p>
          <a:p>
            <a:pPr marL="685800" lvl="1" indent="-228600" algn="just" rtl="0">
              <a:lnSpc>
                <a:spcPct val="90000"/>
              </a:lnSpc>
              <a:spcBef>
                <a:spcPts val="500"/>
              </a:spcBef>
              <a:spcAft>
                <a:spcPts val="0"/>
              </a:spcAft>
              <a:buClr>
                <a:schemeClr val="dk1"/>
              </a:buClr>
              <a:buSzPts val="2400"/>
              <a:buChar char="•"/>
            </a:pPr>
            <a:r>
              <a:rPr lang="en-US" b="1"/>
              <a:t>Lower reader-management costs</a:t>
            </a:r>
            <a:r>
              <a:rPr lang="en-US"/>
              <a:t> through centrally coordinated readers</a:t>
            </a:r>
            <a:endParaRPr/>
          </a:p>
          <a:p>
            <a:pPr marL="685800" lvl="1" indent="-228600" algn="just" rtl="0">
              <a:lnSpc>
                <a:spcPct val="90000"/>
              </a:lnSpc>
              <a:spcBef>
                <a:spcPts val="500"/>
              </a:spcBef>
              <a:spcAft>
                <a:spcPts val="0"/>
              </a:spcAft>
              <a:buClr>
                <a:schemeClr val="dk1"/>
              </a:buClr>
              <a:buSzPts val="2400"/>
              <a:buChar char="•"/>
            </a:pPr>
            <a:r>
              <a:rPr lang="en-US"/>
              <a:t>Immediate visibility to RFID </a:t>
            </a:r>
            <a:r>
              <a:rPr lang="en-US" b="1"/>
              <a:t>data through routing, filtering and track-and-trace tools</a:t>
            </a:r>
            <a:endParaRPr/>
          </a:p>
          <a:p>
            <a:pPr marL="685800" lvl="1" indent="-228600" algn="just" rtl="0">
              <a:lnSpc>
                <a:spcPct val="90000"/>
              </a:lnSpc>
              <a:spcBef>
                <a:spcPts val="500"/>
              </a:spcBef>
              <a:spcAft>
                <a:spcPts val="0"/>
              </a:spcAft>
              <a:buClr>
                <a:schemeClr val="dk1"/>
              </a:buClr>
              <a:buSzPts val="2400"/>
              <a:buChar char="•"/>
            </a:pPr>
            <a:r>
              <a:rPr lang="en-US" b="1"/>
              <a:t>Minimized on-going integration costs</a:t>
            </a:r>
            <a:r>
              <a:rPr lang="en-US"/>
              <a:t> through standard APIs and prepackaged application integration tools</a:t>
            </a:r>
            <a:endParaRPr/>
          </a:p>
          <a:p>
            <a:pPr marL="685800" lvl="1" indent="-228600" algn="just" rtl="0">
              <a:lnSpc>
                <a:spcPct val="90000"/>
              </a:lnSpc>
              <a:spcBef>
                <a:spcPts val="500"/>
              </a:spcBef>
              <a:spcAft>
                <a:spcPts val="0"/>
              </a:spcAft>
              <a:buClr>
                <a:schemeClr val="dk1"/>
              </a:buClr>
              <a:buSzPts val="2400"/>
              <a:buChar char="•"/>
            </a:pPr>
            <a:r>
              <a:rPr lang="en-US"/>
              <a:t>Well-architected RFID middleware can enable more strategic opportunities that a go way beyond these initial, rather obvious benefits</a:t>
            </a:r>
            <a:endParaRPr/>
          </a:p>
        </p:txBody>
      </p:sp>
      <p:sp>
        <p:nvSpPr>
          <p:cNvPr id="159" name="Google Shape;15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Study of RF </a:t>
            </a:r>
            <a:endParaRPr/>
          </a:p>
        </p:txBody>
      </p:sp>
      <p:sp>
        <p:nvSpPr>
          <p:cNvPr id="165" name="Google Shape;16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Weaknesses of RFID</a:t>
            </a:r>
            <a:endParaRPr/>
          </a:p>
          <a:p>
            <a:pPr marL="685800" lvl="1" indent="-228600" algn="l" rtl="0">
              <a:lnSpc>
                <a:spcPct val="90000"/>
              </a:lnSpc>
              <a:spcBef>
                <a:spcPts val="500"/>
              </a:spcBef>
              <a:spcAft>
                <a:spcPts val="0"/>
              </a:spcAft>
              <a:buClr>
                <a:schemeClr val="dk1"/>
              </a:buClr>
              <a:buSzPts val="2400"/>
              <a:buChar char="•"/>
            </a:pPr>
            <a:r>
              <a:rPr lang="en-US"/>
              <a:t>Lack of industry and application standards</a:t>
            </a:r>
            <a:endParaRPr/>
          </a:p>
          <a:p>
            <a:pPr marL="685800" lvl="1" indent="-228600" algn="l" rtl="0">
              <a:lnSpc>
                <a:spcPct val="90000"/>
              </a:lnSpc>
              <a:spcBef>
                <a:spcPts val="500"/>
              </a:spcBef>
              <a:spcAft>
                <a:spcPts val="0"/>
              </a:spcAft>
              <a:buClr>
                <a:schemeClr val="dk1"/>
              </a:buClr>
              <a:buSzPts val="2400"/>
              <a:buChar char="•"/>
            </a:pPr>
            <a:r>
              <a:rPr lang="en-US"/>
              <a:t>High cost per unit and high RFID system integration costs</a:t>
            </a:r>
            <a:endParaRPr/>
          </a:p>
          <a:p>
            <a:pPr marL="685800" lvl="1" indent="-228600" algn="l" rtl="0">
              <a:lnSpc>
                <a:spcPct val="90000"/>
              </a:lnSpc>
              <a:spcBef>
                <a:spcPts val="500"/>
              </a:spcBef>
              <a:spcAft>
                <a:spcPts val="0"/>
              </a:spcAft>
              <a:buClr>
                <a:schemeClr val="dk1"/>
              </a:buClr>
              <a:buSzPts val="2400"/>
              <a:buChar char="•"/>
            </a:pPr>
            <a:r>
              <a:rPr lang="en-US"/>
              <a:t>Weak market understanding of the benefits of RFID technology</a:t>
            </a:r>
            <a:endParaRPr/>
          </a:p>
        </p:txBody>
      </p:sp>
      <p:sp>
        <p:nvSpPr>
          <p:cNvPr id="167" name="Google Shape;1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1"/>
          <p:cNvSpPr txBox="1">
            <a:spLocks noGrp="1"/>
          </p:cNvSpPr>
          <p:nvPr>
            <p:ph type="title"/>
          </p:nvPr>
        </p:nvSpPr>
        <p:spPr>
          <a:xfrm>
            <a:off x="87085" y="155121"/>
            <a:ext cx="10515600" cy="93957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Wireless Sensor</a:t>
            </a:r>
            <a:endParaRPr dirty="0"/>
          </a:p>
        </p:txBody>
      </p:sp>
      <p:sp>
        <p:nvSpPr>
          <p:cNvPr id="173" name="Google Shape;173;p11"/>
          <p:cNvSpPr txBox="1">
            <a:spLocks noGrp="1"/>
          </p:cNvSpPr>
          <p:nvPr>
            <p:ph type="body" idx="1"/>
          </p:nvPr>
        </p:nvSpPr>
        <p:spPr>
          <a:xfrm>
            <a:off x="579120" y="2804160"/>
            <a:ext cx="4602480" cy="303389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dirty="0"/>
              <a:t>A</a:t>
            </a:r>
            <a:r>
              <a:rPr lang="en-US" dirty="0" smtClean="0"/>
              <a:t>llows </a:t>
            </a:r>
            <a:r>
              <a:rPr lang="en-US" dirty="0"/>
              <a:t>to </a:t>
            </a:r>
            <a:r>
              <a:rPr lang="en-US" b="1" dirty="0"/>
              <a:t>collect information about surrounding environments </a:t>
            </a:r>
            <a:r>
              <a:rPr lang="en-US" dirty="0"/>
              <a:t>over extended periods with little manual </a:t>
            </a:r>
            <a:r>
              <a:rPr lang="en-US" dirty="0" smtClean="0"/>
              <a:t>effort</a:t>
            </a:r>
            <a:endParaRPr dirty="0"/>
          </a:p>
        </p:txBody>
      </p:sp>
      <p:sp>
        <p:nvSpPr>
          <p:cNvPr id="175" name="Google Shape;17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026" name="Picture 2" descr="https://lh7-rt.googleusercontent.com/slidesz/AGV_vUczNaNmwWHKz0qkfZ5ZWBQM_tvgO6VryLcpKeSR3zn91jgzPiA-yOYN7KzGYfauol1nLKPM7zUwiZ93VNL0BdA3sCrYstrqshdniGs7FrqQ5SunwpKmoLOrotlKZCXx1rLlXl9ftpuhjh3A1jei16OV7RNWvQQgxTCL1fV9ct8HXTxUEyE8PIY=s2048?key=p77EuoyGjeVIK0dfFJ6yk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840" y="1752601"/>
            <a:ext cx="5090160" cy="3520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Wireless Sensor</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Rectangle 4"/>
          <p:cNvSpPr/>
          <p:nvPr/>
        </p:nvSpPr>
        <p:spPr>
          <a:xfrm>
            <a:off x="1143000" y="2382816"/>
            <a:ext cx="4511040" cy="4031360"/>
          </a:xfrm>
          <a:prstGeom prst="rect">
            <a:avLst/>
          </a:prstGeom>
        </p:spPr>
        <p:txBody>
          <a:bodyPr wrap="square">
            <a:spAutoFit/>
          </a:bodyPr>
          <a:lstStyle/>
          <a:p>
            <a:pPr marL="228600" lvl="0" indent="-228600" algn="just">
              <a:lnSpc>
                <a:spcPct val="90000"/>
              </a:lnSpc>
              <a:spcBef>
                <a:spcPts val="1000"/>
              </a:spcBef>
              <a:buClr>
                <a:schemeClr val="dk1"/>
              </a:buClr>
              <a:buSzPts val="2800"/>
              <a:buChar char="•"/>
            </a:pPr>
            <a:r>
              <a:rPr lang="en-US" sz="2800" dirty="0"/>
              <a:t>Used in :</a:t>
            </a:r>
          </a:p>
          <a:p>
            <a:pPr marL="685800" lvl="1" indent="-228600" algn="just">
              <a:lnSpc>
                <a:spcPct val="90000"/>
              </a:lnSpc>
              <a:spcBef>
                <a:spcPts val="500"/>
              </a:spcBef>
              <a:buClr>
                <a:schemeClr val="dk1"/>
              </a:buClr>
              <a:buSzPts val="2400"/>
              <a:buChar char="•"/>
            </a:pPr>
            <a:r>
              <a:rPr lang="en-US" sz="2800" dirty="0"/>
              <a:t>environmental science,</a:t>
            </a:r>
          </a:p>
          <a:p>
            <a:pPr marL="685800" lvl="1" indent="-228600" algn="just">
              <a:lnSpc>
                <a:spcPct val="90000"/>
              </a:lnSpc>
              <a:spcBef>
                <a:spcPts val="500"/>
              </a:spcBef>
              <a:buClr>
                <a:schemeClr val="dk1"/>
              </a:buClr>
              <a:buSzPts val="2400"/>
              <a:buChar char="•"/>
            </a:pPr>
            <a:r>
              <a:rPr lang="en-US" sz="2800" dirty="0"/>
              <a:t>medical sciences, </a:t>
            </a:r>
          </a:p>
          <a:p>
            <a:pPr marL="685800" lvl="1" indent="-228600" algn="just">
              <a:lnSpc>
                <a:spcPct val="90000"/>
              </a:lnSpc>
              <a:spcBef>
                <a:spcPts val="500"/>
              </a:spcBef>
              <a:buClr>
                <a:schemeClr val="dk1"/>
              </a:buClr>
              <a:buSzPts val="2400"/>
              <a:buChar char="•"/>
            </a:pPr>
            <a:r>
              <a:rPr lang="en-US" sz="2800" dirty="0"/>
              <a:t>telecommunications, </a:t>
            </a:r>
          </a:p>
          <a:p>
            <a:pPr marL="685800" lvl="1" indent="-228600" algn="just">
              <a:lnSpc>
                <a:spcPct val="90000"/>
              </a:lnSpc>
              <a:spcBef>
                <a:spcPts val="500"/>
              </a:spcBef>
              <a:buClr>
                <a:schemeClr val="dk1"/>
              </a:buClr>
              <a:buSzPts val="2400"/>
              <a:buChar char="•"/>
            </a:pPr>
            <a:r>
              <a:rPr lang="en-US" sz="2800" dirty="0"/>
              <a:t>education services, </a:t>
            </a:r>
          </a:p>
          <a:p>
            <a:pPr marL="685800" lvl="1" indent="-228600" algn="just">
              <a:lnSpc>
                <a:spcPct val="90000"/>
              </a:lnSpc>
              <a:spcBef>
                <a:spcPts val="500"/>
              </a:spcBef>
              <a:buClr>
                <a:schemeClr val="dk1"/>
              </a:buClr>
              <a:buSzPts val="2400"/>
              <a:buChar char="•"/>
            </a:pPr>
            <a:r>
              <a:rPr lang="en-US" sz="2800" dirty="0"/>
              <a:t>agriculture, </a:t>
            </a:r>
          </a:p>
          <a:p>
            <a:pPr marL="685800" lvl="1" indent="-228600" algn="just">
              <a:lnSpc>
                <a:spcPct val="90000"/>
              </a:lnSpc>
              <a:spcBef>
                <a:spcPts val="500"/>
              </a:spcBef>
              <a:buClr>
                <a:schemeClr val="dk1"/>
              </a:buClr>
              <a:buSzPts val="2400"/>
              <a:buChar char="•"/>
            </a:pPr>
            <a:r>
              <a:rPr lang="en-US" sz="2800" dirty="0"/>
              <a:t>surveillance, </a:t>
            </a:r>
          </a:p>
          <a:p>
            <a:pPr marL="685800" lvl="1" indent="-228600" algn="just">
              <a:lnSpc>
                <a:spcPct val="90000"/>
              </a:lnSpc>
              <a:spcBef>
                <a:spcPts val="500"/>
              </a:spcBef>
              <a:buClr>
                <a:schemeClr val="dk1"/>
              </a:buClr>
              <a:buSzPts val="2400"/>
              <a:buChar char="•"/>
            </a:pPr>
            <a:r>
              <a:rPr lang="en-US" sz="2800" dirty="0"/>
              <a:t>military services</a:t>
            </a:r>
          </a:p>
        </p:txBody>
      </p:sp>
      <p:pic>
        <p:nvPicPr>
          <p:cNvPr id="6" name="Google Shape;177;p11"/>
          <p:cNvPicPr preferRelativeResize="0"/>
          <p:nvPr/>
        </p:nvPicPr>
        <p:blipFill rotWithShape="1">
          <a:blip r:embed="rId2">
            <a:alphaModFix/>
          </a:blip>
          <a:srcRect/>
          <a:stretch/>
        </p:blipFill>
        <p:spPr>
          <a:xfrm>
            <a:off x="5623560" y="1905001"/>
            <a:ext cx="6082394" cy="4710292"/>
          </a:xfrm>
          <a:prstGeom prst="rect">
            <a:avLst/>
          </a:prstGeom>
          <a:noFill/>
          <a:ln>
            <a:noFill/>
          </a:ln>
        </p:spPr>
      </p:pic>
    </p:spTree>
    <p:extLst>
      <p:ext uri="{BB962C8B-B14F-4D97-AF65-F5344CB8AC3E}">
        <p14:creationId xmlns:p14="http://schemas.microsoft.com/office/powerpoint/2010/main" val="1541250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2"/>
          <p:cNvSpPr txBox="1">
            <a:spLocks noGrp="1"/>
          </p:cNvSpPr>
          <p:nvPr>
            <p:ph type="body" idx="1"/>
          </p:nvPr>
        </p:nvSpPr>
        <p:spPr>
          <a:xfrm>
            <a:off x="78920" y="1722120"/>
            <a:ext cx="11533959" cy="438912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400"/>
              <a:buChar char="•"/>
            </a:pPr>
            <a:r>
              <a:rPr lang="en-US" sz="3200" dirty="0">
                <a:latin typeface="Times New Roman"/>
                <a:ea typeface="Times New Roman"/>
                <a:cs typeface="Times New Roman"/>
                <a:sym typeface="Times New Roman"/>
              </a:rPr>
              <a:t>A</a:t>
            </a:r>
            <a:r>
              <a:rPr lang="en-US" sz="3200" dirty="0" smtClean="0">
                <a:latin typeface="Times New Roman"/>
                <a:ea typeface="Times New Roman"/>
                <a:cs typeface="Times New Roman"/>
                <a:sym typeface="Times New Roman"/>
              </a:rPr>
              <a:t> </a:t>
            </a:r>
            <a:r>
              <a:rPr lang="en-US" sz="3200" dirty="0">
                <a:latin typeface="Times New Roman"/>
                <a:ea typeface="Times New Roman"/>
                <a:cs typeface="Times New Roman"/>
                <a:sym typeface="Times New Roman"/>
              </a:rPr>
              <a:t>device that can gather sensory information and detect changes in local environments</a:t>
            </a:r>
            <a:endParaRPr sz="3600" dirty="0"/>
          </a:p>
          <a:p>
            <a:pPr marL="228600" lvl="0" indent="-228600" algn="just" rtl="0">
              <a:lnSpc>
                <a:spcPct val="90000"/>
              </a:lnSpc>
              <a:spcBef>
                <a:spcPts val="1000"/>
              </a:spcBef>
              <a:spcAft>
                <a:spcPts val="0"/>
              </a:spcAft>
              <a:buClr>
                <a:schemeClr val="dk1"/>
              </a:buClr>
              <a:buSzPts val="2500"/>
              <a:buChar char="•"/>
            </a:pPr>
            <a:r>
              <a:rPr lang="en-US" sz="3200" dirty="0">
                <a:latin typeface="Times New Roman"/>
                <a:ea typeface="Times New Roman"/>
                <a:cs typeface="Times New Roman"/>
                <a:sym typeface="Times New Roman"/>
              </a:rPr>
              <a:t>D</a:t>
            </a:r>
            <a:r>
              <a:rPr lang="en-US" sz="3200" dirty="0" smtClean="0">
                <a:latin typeface="Times New Roman"/>
                <a:ea typeface="Times New Roman"/>
                <a:cs typeface="Times New Roman"/>
                <a:sym typeface="Times New Roman"/>
              </a:rPr>
              <a:t>esigned </a:t>
            </a:r>
            <a:r>
              <a:rPr lang="en-US" sz="3200" dirty="0">
                <a:latin typeface="Times New Roman"/>
                <a:ea typeface="Times New Roman"/>
                <a:cs typeface="Times New Roman"/>
                <a:sym typeface="Times New Roman"/>
              </a:rPr>
              <a:t>to measure specific parameters about their physical surroundings and produce outputs, often electrical signals, for further processing</a:t>
            </a:r>
            <a:endParaRPr sz="3600" dirty="0"/>
          </a:p>
          <a:p>
            <a:pPr marL="228600" lvl="0" indent="-228600" algn="just" rtl="0">
              <a:lnSpc>
                <a:spcPct val="90000"/>
              </a:lnSpc>
              <a:spcBef>
                <a:spcPts val="1000"/>
              </a:spcBef>
              <a:spcAft>
                <a:spcPts val="0"/>
              </a:spcAft>
              <a:buClr>
                <a:schemeClr val="dk1"/>
              </a:buClr>
              <a:buSzPts val="2400"/>
              <a:buChar char="•"/>
            </a:pPr>
            <a:r>
              <a:rPr lang="en-US" sz="3200" dirty="0">
                <a:latin typeface="Times New Roman"/>
                <a:ea typeface="Times New Roman"/>
                <a:cs typeface="Times New Roman"/>
                <a:sym typeface="Times New Roman"/>
              </a:rPr>
              <a:t>These parameters include many different types of </a:t>
            </a:r>
            <a:r>
              <a:rPr lang="en-US" sz="3200" dirty="0" smtClean="0">
                <a:latin typeface="Times New Roman"/>
                <a:ea typeface="Times New Roman"/>
                <a:cs typeface="Times New Roman"/>
                <a:sym typeface="Times New Roman"/>
              </a:rPr>
              <a:t>stimulation, </a:t>
            </a:r>
            <a:r>
              <a:rPr lang="en-US" sz="3200" dirty="0">
                <a:latin typeface="Times New Roman"/>
                <a:ea typeface="Times New Roman"/>
                <a:cs typeface="Times New Roman"/>
                <a:sym typeface="Times New Roman"/>
              </a:rPr>
              <a:t>including air temperature, lighting levels, movements, and liquid leakages.</a:t>
            </a:r>
            <a:endParaRPr sz="3600" dirty="0"/>
          </a:p>
          <a:p>
            <a:pPr marL="228600" lvl="0" indent="-228600" algn="just" rtl="0">
              <a:lnSpc>
                <a:spcPct val="90000"/>
              </a:lnSpc>
              <a:spcBef>
                <a:spcPts val="1000"/>
              </a:spcBef>
              <a:spcAft>
                <a:spcPts val="0"/>
              </a:spcAft>
              <a:buClr>
                <a:schemeClr val="dk1"/>
              </a:buClr>
              <a:buSzPts val="2400"/>
              <a:buChar char="•"/>
            </a:pPr>
            <a:r>
              <a:rPr lang="en-US" sz="3200" dirty="0">
                <a:latin typeface="Times New Roman"/>
                <a:ea typeface="Times New Roman"/>
                <a:cs typeface="Times New Roman"/>
                <a:sym typeface="Times New Roman"/>
              </a:rPr>
              <a:t>Some examples of wireless </a:t>
            </a:r>
            <a:r>
              <a:rPr lang="en-US" sz="3200" dirty="0" smtClean="0">
                <a:latin typeface="Times New Roman"/>
                <a:ea typeface="Times New Roman"/>
                <a:cs typeface="Times New Roman"/>
                <a:sym typeface="Times New Roman"/>
              </a:rPr>
              <a:t>sensors</a:t>
            </a:r>
            <a:r>
              <a:rPr lang="en-US" sz="3600" dirty="0">
                <a:ea typeface="Times New Roman"/>
                <a:cs typeface="Times New Roman"/>
              </a:rPr>
              <a:t> </a:t>
            </a:r>
            <a:r>
              <a:rPr lang="en-US" sz="3200" dirty="0" smtClean="0">
                <a:latin typeface="Times New Roman"/>
                <a:ea typeface="Times New Roman"/>
                <a:cs typeface="Times New Roman"/>
                <a:sym typeface="Times New Roman"/>
              </a:rPr>
              <a:t>Wireless </a:t>
            </a:r>
            <a:r>
              <a:rPr lang="en-US" sz="3200" dirty="0">
                <a:latin typeface="Times New Roman"/>
                <a:ea typeface="Times New Roman"/>
                <a:cs typeface="Times New Roman"/>
                <a:sym typeface="Times New Roman"/>
              </a:rPr>
              <a:t>proximity sensors- detect the presence or  </a:t>
            </a:r>
            <a:r>
              <a:rPr lang="en-US" sz="3200" dirty="0" smtClean="0">
                <a:latin typeface="Times New Roman"/>
                <a:ea typeface="Times New Roman"/>
                <a:cs typeface="Times New Roman"/>
                <a:sym typeface="Times New Roman"/>
              </a:rPr>
              <a:t>absence </a:t>
            </a:r>
            <a:r>
              <a:rPr lang="en-US" sz="3200" dirty="0">
                <a:latin typeface="Times New Roman"/>
                <a:ea typeface="Times New Roman"/>
                <a:cs typeface="Times New Roman"/>
                <a:sym typeface="Times New Roman"/>
              </a:rPr>
              <a:t>of different types of objects </a:t>
            </a:r>
            <a:endParaRPr sz="3600" dirty="0"/>
          </a:p>
          <a:p>
            <a:pPr marL="0" lvl="0" indent="0" algn="l" rtl="0">
              <a:lnSpc>
                <a:spcPct val="90000"/>
              </a:lnSpc>
              <a:spcBef>
                <a:spcPts val="1000"/>
              </a:spcBef>
              <a:spcAft>
                <a:spcPts val="0"/>
              </a:spcAft>
              <a:buClr>
                <a:schemeClr val="dk1"/>
              </a:buClr>
              <a:buSzPts val="2400"/>
              <a:buNone/>
            </a:pP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400"/>
              <a:buNone/>
            </a:pPr>
            <a:r>
              <a:rPr lang="en-US"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p:txBody>
      </p:sp>
      <p:sp>
        <p:nvSpPr>
          <p:cNvPr id="185" name="Google Shape;18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dirty="0"/>
          </a:p>
        </p:txBody>
      </p:sp>
      <p:sp>
        <p:nvSpPr>
          <p:cNvPr id="6" name="Title 1"/>
          <p:cNvSpPr>
            <a:spLocks noGrp="1"/>
          </p:cNvSpPr>
          <p:nvPr>
            <p:ph type="title"/>
          </p:nvPr>
        </p:nvSpPr>
        <p:spPr>
          <a:xfrm>
            <a:off x="838200" y="365125"/>
            <a:ext cx="10515600" cy="1036955"/>
          </a:xfrm>
        </p:spPr>
        <p:txBody>
          <a:bodyPr/>
          <a:lstStyle/>
          <a:p>
            <a:pPr algn="ctr"/>
            <a:r>
              <a:rPr lang="en-US" dirty="0"/>
              <a:t>Wireless Sensor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indent="-457200" algn="just">
              <a:buSzPts val="2400"/>
            </a:pPr>
            <a:r>
              <a:rPr lang="en-US" sz="3200" dirty="0">
                <a:latin typeface="Times New Roman"/>
                <a:ea typeface="Times New Roman"/>
                <a:cs typeface="Times New Roman"/>
                <a:sym typeface="Times New Roman"/>
              </a:rPr>
              <a:t>Wireless movement sensor-</a:t>
            </a:r>
            <a:r>
              <a:rPr lang="en-US" sz="3200" b="1" dirty="0">
                <a:solidFill>
                  <a:schemeClr val="lt1"/>
                </a:solidFill>
                <a:latin typeface="Montserrat"/>
                <a:ea typeface="Montserrat"/>
                <a:cs typeface="Montserrat"/>
                <a:sym typeface="Montserrat"/>
              </a:rPr>
              <a:t> </a:t>
            </a:r>
            <a:r>
              <a:rPr lang="en-US" sz="3200" dirty="0">
                <a:latin typeface="Times New Roman"/>
                <a:ea typeface="Times New Roman"/>
                <a:cs typeface="Times New Roman"/>
                <a:sym typeface="Times New Roman"/>
              </a:rPr>
              <a:t>detect certain types of motion, including acceleration and tilt</a:t>
            </a:r>
            <a:endParaRPr lang="en-US" sz="3200" dirty="0"/>
          </a:p>
          <a:p>
            <a:pPr indent="-457200" algn="just">
              <a:buSzPts val="2400"/>
            </a:pPr>
            <a:r>
              <a:rPr lang="en-US" sz="3200" dirty="0">
                <a:latin typeface="Times New Roman"/>
                <a:ea typeface="Times New Roman"/>
                <a:cs typeface="Times New Roman"/>
                <a:sym typeface="Times New Roman"/>
              </a:rPr>
              <a:t> </a:t>
            </a:r>
            <a:r>
              <a:rPr lang="en-US" sz="3200" u="sng" dirty="0">
                <a:solidFill>
                  <a:schemeClr val="hlink"/>
                </a:solidFill>
                <a:latin typeface="Times New Roman"/>
                <a:ea typeface="Times New Roman"/>
                <a:cs typeface="Times New Roman"/>
                <a:sym typeface="Times New Roman"/>
                <a:hlinkClick r:id="rId2"/>
              </a:rPr>
              <a:t>Wireless liquid sensors</a:t>
            </a:r>
            <a:r>
              <a:rPr lang="en-US" sz="3200" dirty="0">
                <a:latin typeface="Times New Roman"/>
                <a:ea typeface="Times New Roman"/>
                <a:cs typeface="Times New Roman"/>
                <a:sym typeface="Times New Roman"/>
              </a:rPr>
              <a:t>- detect the presence of liquids, such as water or fuel</a:t>
            </a:r>
            <a:endParaRPr lang="en-US" sz="3200" dirty="0"/>
          </a:p>
          <a:p>
            <a:pPr indent="-457200" algn="just">
              <a:buSzPts val="2400"/>
            </a:pPr>
            <a:r>
              <a:rPr lang="en-US" sz="3200" dirty="0">
                <a:solidFill>
                  <a:schemeClr val="hlink"/>
                </a:solidFill>
                <a:uFill>
                  <a:noFill/>
                </a:uFill>
                <a:latin typeface="Times New Roman"/>
                <a:ea typeface="Times New Roman"/>
                <a:cs typeface="Times New Roman"/>
                <a:sym typeface="Times New Roman"/>
                <a:hlinkClick r:id="rId3"/>
              </a:rPr>
              <a:t>Wireless air sensors</a:t>
            </a:r>
            <a:r>
              <a:rPr lang="en-US" sz="3200" dirty="0">
                <a:latin typeface="Times New Roman"/>
                <a:ea typeface="Times New Roman"/>
                <a:cs typeface="Times New Roman"/>
                <a:sym typeface="Times New Roman"/>
              </a:rPr>
              <a:t>- used to assess air quality, including temperature, humidity, and the presence of harmful gases</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5" name="Title 1"/>
          <p:cNvSpPr>
            <a:spLocks noGrp="1"/>
          </p:cNvSpPr>
          <p:nvPr>
            <p:ph type="title"/>
          </p:nvPr>
        </p:nvSpPr>
        <p:spPr/>
        <p:txBody>
          <a:bodyPr/>
          <a:lstStyle/>
          <a:p>
            <a:pPr algn="ctr"/>
            <a:r>
              <a:rPr lang="en-US" dirty="0"/>
              <a:t>Wireless Sensor</a:t>
            </a:r>
          </a:p>
        </p:txBody>
      </p:sp>
    </p:spTree>
    <p:extLst>
      <p:ext uri="{BB962C8B-B14F-4D97-AF65-F5344CB8AC3E}">
        <p14:creationId xmlns:p14="http://schemas.microsoft.com/office/powerpoint/2010/main" val="4188912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Wireless Networks(WLAN)</a:t>
            </a:r>
            <a:endParaRPr/>
          </a:p>
        </p:txBody>
      </p:sp>
      <p:sp>
        <p:nvSpPr>
          <p:cNvPr id="193" name="Google Shape;193;p13"/>
          <p:cNvSpPr txBox="1">
            <a:spLocks noGrp="1"/>
          </p:cNvSpPr>
          <p:nvPr>
            <p:ph type="body" idx="1"/>
          </p:nvPr>
        </p:nvSpPr>
        <p:spPr>
          <a:xfrm>
            <a:off x="838200" y="1825625"/>
            <a:ext cx="5591629"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 wireless local area network (WLAN) is </a:t>
            </a:r>
            <a:r>
              <a:rPr lang="en-US" b="1"/>
              <a:t>a wireless distribution method for two or more devices</a:t>
            </a:r>
            <a:r>
              <a:rPr lang="en-US"/>
              <a:t>. </a:t>
            </a:r>
            <a:endParaRPr/>
          </a:p>
          <a:p>
            <a:pPr marL="228600" lvl="0" indent="-228600" algn="just" rtl="0">
              <a:lnSpc>
                <a:spcPct val="90000"/>
              </a:lnSpc>
              <a:spcBef>
                <a:spcPts val="1000"/>
              </a:spcBef>
              <a:spcAft>
                <a:spcPts val="0"/>
              </a:spcAft>
              <a:buClr>
                <a:schemeClr val="dk1"/>
              </a:buClr>
              <a:buSzPts val="2800"/>
              <a:buChar char="•"/>
            </a:pPr>
            <a:r>
              <a:rPr lang="en-US"/>
              <a:t>WLANs </a:t>
            </a:r>
            <a:r>
              <a:rPr lang="en-US" b="1"/>
              <a:t>use high-frequency radio waves</a:t>
            </a:r>
            <a:r>
              <a:rPr lang="en-US"/>
              <a:t> and often </a:t>
            </a:r>
            <a:r>
              <a:rPr lang="en-US" b="1"/>
              <a:t>include an access point to the Internet. </a:t>
            </a:r>
            <a:endParaRPr b="1"/>
          </a:p>
          <a:p>
            <a:pPr marL="228600" lvl="0" indent="-228600" algn="just" rtl="0">
              <a:lnSpc>
                <a:spcPct val="90000"/>
              </a:lnSpc>
              <a:spcBef>
                <a:spcPts val="1000"/>
              </a:spcBef>
              <a:spcAft>
                <a:spcPts val="0"/>
              </a:spcAft>
              <a:buClr>
                <a:schemeClr val="dk1"/>
              </a:buClr>
              <a:buSzPts val="2800"/>
              <a:buChar char="•"/>
            </a:pPr>
            <a:r>
              <a:rPr lang="en-US"/>
              <a:t>A WLAN </a:t>
            </a:r>
            <a:r>
              <a:rPr lang="en-US" b="1"/>
              <a:t>allows users to move around the coverage area</a:t>
            </a:r>
            <a:r>
              <a:rPr lang="en-US"/>
              <a:t>, often a home or small office, while </a:t>
            </a:r>
            <a:r>
              <a:rPr lang="en-US" b="1"/>
              <a:t>maintaining a network connection</a:t>
            </a:r>
            <a:endParaRPr/>
          </a:p>
        </p:txBody>
      </p:sp>
      <p:sp>
        <p:nvSpPr>
          <p:cNvPr id="195" name="Google Shape;19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196" name="Google Shape;196;p13"/>
          <p:cNvPicPr preferRelativeResize="0"/>
          <p:nvPr/>
        </p:nvPicPr>
        <p:blipFill rotWithShape="1">
          <a:blip r:embed="rId3">
            <a:alphaModFix/>
          </a:blip>
          <a:srcRect/>
          <a:stretch/>
        </p:blipFill>
        <p:spPr>
          <a:xfrm>
            <a:off x="7161212" y="2386797"/>
            <a:ext cx="4624388" cy="32734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Wireless Sensor Networking (WSN)</a:t>
            </a:r>
            <a:endParaRPr dirty="0"/>
          </a:p>
        </p:txBody>
      </p:sp>
      <p:sp>
        <p:nvSpPr>
          <p:cNvPr id="202" name="Google Shape;202;p14"/>
          <p:cNvSpPr txBox="1">
            <a:spLocks noGrp="1"/>
          </p:cNvSpPr>
          <p:nvPr>
            <p:ph type="body" idx="1"/>
          </p:nvPr>
        </p:nvSpPr>
        <p:spPr>
          <a:xfrm>
            <a:off x="838200" y="1737359"/>
            <a:ext cx="10195560" cy="443960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Char char="•"/>
            </a:pPr>
            <a:r>
              <a:rPr lang="en-US" sz="3200" dirty="0"/>
              <a:t>WSN is an </a:t>
            </a:r>
            <a:r>
              <a:rPr lang="en-US" sz="3200" b="1" dirty="0"/>
              <a:t>infrastructure-less wireless network </a:t>
            </a:r>
            <a:endParaRPr sz="3200" b="1" dirty="0"/>
          </a:p>
          <a:p>
            <a:pPr marL="228600" lvl="0" indent="-228600" algn="just" rtl="0">
              <a:lnSpc>
                <a:spcPct val="90000"/>
              </a:lnSpc>
              <a:spcBef>
                <a:spcPts val="1000"/>
              </a:spcBef>
              <a:spcAft>
                <a:spcPts val="0"/>
              </a:spcAft>
              <a:buClr>
                <a:schemeClr val="dk1"/>
              </a:buClr>
              <a:buSzPct val="100000"/>
              <a:buChar char="•"/>
            </a:pPr>
            <a:r>
              <a:rPr lang="en-US" sz="3200" dirty="0"/>
              <a:t>D</a:t>
            </a:r>
            <a:r>
              <a:rPr lang="en-US" sz="3200" dirty="0" smtClean="0"/>
              <a:t>eployed </a:t>
            </a:r>
            <a:r>
              <a:rPr lang="en-US" sz="3200" dirty="0"/>
              <a:t>in a </a:t>
            </a:r>
            <a:r>
              <a:rPr lang="en-US" sz="3200" b="1" dirty="0"/>
              <a:t>large number of wireless sensors</a:t>
            </a:r>
            <a:r>
              <a:rPr lang="en-US" sz="3200" dirty="0"/>
              <a:t> in an ad-hoc manner </a:t>
            </a:r>
            <a:endParaRPr sz="3200" dirty="0"/>
          </a:p>
          <a:p>
            <a:pPr marL="228600" lvl="0" indent="-228600" algn="just" rtl="0">
              <a:lnSpc>
                <a:spcPct val="90000"/>
              </a:lnSpc>
              <a:spcBef>
                <a:spcPts val="1000"/>
              </a:spcBef>
              <a:spcAft>
                <a:spcPts val="0"/>
              </a:spcAft>
              <a:buClr>
                <a:schemeClr val="dk1"/>
              </a:buClr>
              <a:buSzPct val="100000"/>
              <a:buChar char="•"/>
            </a:pPr>
            <a:r>
              <a:rPr lang="en-US" sz="3200" dirty="0"/>
              <a:t>U</a:t>
            </a:r>
            <a:r>
              <a:rPr lang="en-US" sz="3200" dirty="0" smtClean="0"/>
              <a:t>sed </a:t>
            </a:r>
            <a:r>
              <a:rPr lang="en-US" sz="3200" dirty="0"/>
              <a:t>to </a:t>
            </a:r>
            <a:r>
              <a:rPr lang="en-US" sz="3200" b="1" dirty="0"/>
              <a:t>monitor the system, physical or environmental conditions. </a:t>
            </a:r>
            <a:endParaRPr sz="3200" dirty="0"/>
          </a:p>
          <a:p>
            <a:pPr marL="228600" lvl="0" indent="-228600" algn="just" rtl="0">
              <a:lnSpc>
                <a:spcPct val="90000"/>
              </a:lnSpc>
              <a:spcBef>
                <a:spcPts val="1000"/>
              </a:spcBef>
              <a:spcAft>
                <a:spcPts val="0"/>
              </a:spcAft>
              <a:buClr>
                <a:schemeClr val="dk1"/>
              </a:buClr>
              <a:buSzPct val="100000"/>
              <a:buChar char="•"/>
            </a:pPr>
            <a:r>
              <a:rPr lang="en-US" sz="3200" b="1" dirty="0"/>
              <a:t>Sensor nodes are used in WSN</a:t>
            </a:r>
            <a:r>
              <a:rPr lang="en-US" sz="3200" dirty="0"/>
              <a:t> with the onboard processor that </a:t>
            </a:r>
            <a:r>
              <a:rPr lang="en-US" sz="3200" b="1" dirty="0"/>
              <a:t>manages and monitors the environment in a particular area. </a:t>
            </a:r>
            <a:endParaRPr sz="3200" b="1" dirty="0"/>
          </a:p>
          <a:p>
            <a:pPr marL="228600" lvl="0" indent="-104140" algn="just" rtl="0">
              <a:lnSpc>
                <a:spcPct val="90000"/>
              </a:lnSpc>
              <a:spcBef>
                <a:spcPts val="1000"/>
              </a:spcBef>
              <a:spcAft>
                <a:spcPts val="0"/>
              </a:spcAft>
              <a:buClr>
                <a:schemeClr val="dk1"/>
              </a:buClr>
              <a:buSzPct val="100000"/>
              <a:buNone/>
            </a:pPr>
            <a:endParaRPr sz="3200" dirty="0"/>
          </a:p>
        </p:txBody>
      </p:sp>
      <p:sp>
        <p:nvSpPr>
          <p:cNvPr id="204" name="Google Shape;20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05" name="Google Shape;205;p14"/>
          <p:cNvSpPr/>
          <p:nvPr/>
        </p:nvSpPr>
        <p:spPr>
          <a:xfrm>
            <a:off x="5624139" y="1330210"/>
            <a:ext cx="6209400" cy="2506200"/>
          </a:xfrm>
          <a:prstGeom prst="rect">
            <a:avLst/>
          </a:prstGeom>
          <a:noFill/>
          <a:ln>
            <a:noFill/>
          </a:ln>
        </p:spPr>
      </p:sp>
      <p:sp>
        <p:nvSpPr>
          <p:cNvPr id="206" name="Google Shape;206;p14"/>
          <p:cNvSpPr/>
          <p:nvPr/>
        </p:nvSpPr>
        <p:spPr>
          <a:xfrm>
            <a:off x="5927272" y="3897440"/>
            <a:ext cx="5444606" cy="2380895"/>
          </a:xfrm>
          <a:prstGeom prst="rect">
            <a:avLst/>
          </a:prstGeom>
          <a:noFill/>
          <a:ln>
            <a:no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Sensor Networking (WSN)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2050" name="Picture 2" descr="https://lh7-rt.googleusercontent.com/slidesz/AGV_vUcOGU6h18IirkW5LdJ7ITkONPRDBYxi1AfS-v8XKI7-tmksEbwPIlIjO-yRRT9C9X5TSs1eaPSHIu4Pg86X4BkamyFyTMx5i2BZ-oL68zYN5v-9syPvrUEXKhmQcGtC7UuWggYC0xGkU9cUQ2UGHgc49oxd2bkWdL3aNsNAbYNAeifxDNWoS-8=s2048?key=p77EuoyGjeVIK0dfFJ6yk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80" y="1866928"/>
            <a:ext cx="4861560" cy="40766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8200" y="1916791"/>
            <a:ext cx="6096000" cy="3340402"/>
          </a:xfrm>
          <a:prstGeom prst="rect">
            <a:avLst/>
          </a:prstGeom>
        </p:spPr>
        <p:txBody>
          <a:bodyPr>
            <a:spAutoFit/>
          </a:bodyPr>
          <a:lstStyle/>
          <a:p>
            <a:pPr marL="228600" lvl="0" indent="-228600" algn="just">
              <a:lnSpc>
                <a:spcPct val="90000"/>
              </a:lnSpc>
              <a:spcBef>
                <a:spcPts val="1000"/>
              </a:spcBef>
              <a:buClr>
                <a:schemeClr val="dk1"/>
              </a:buClr>
              <a:buSzPct val="100000"/>
              <a:buChar char="•"/>
            </a:pPr>
            <a:r>
              <a:rPr lang="en-US" sz="2400" dirty="0"/>
              <a:t>They are </a:t>
            </a:r>
            <a:r>
              <a:rPr lang="en-US" sz="2400" b="1" dirty="0"/>
              <a:t>connected to the Base Station </a:t>
            </a:r>
            <a:r>
              <a:rPr lang="en-US" sz="2400" dirty="0"/>
              <a:t>which </a:t>
            </a:r>
            <a:r>
              <a:rPr lang="en-US" sz="2400" b="1" dirty="0"/>
              <a:t>acts as a processing unit </a:t>
            </a:r>
            <a:r>
              <a:rPr lang="en-US" sz="2400" dirty="0"/>
              <a:t>in the WSN System. </a:t>
            </a:r>
          </a:p>
          <a:p>
            <a:pPr marL="228600" lvl="0" indent="-228600" algn="just">
              <a:lnSpc>
                <a:spcPct val="90000"/>
              </a:lnSpc>
              <a:spcBef>
                <a:spcPts val="1000"/>
              </a:spcBef>
              <a:buClr>
                <a:schemeClr val="dk1"/>
              </a:buClr>
              <a:buSzPct val="100000"/>
              <a:buChar char="•"/>
            </a:pPr>
            <a:r>
              <a:rPr lang="en-US" sz="2400" b="1" dirty="0"/>
              <a:t>Base Station</a:t>
            </a:r>
            <a:r>
              <a:rPr lang="en-US" sz="2400" dirty="0"/>
              <a:t> in a WSN System is </a:t>
            </a:r>
            <a:r>
              <a:rPr lang="en-US" sz="2400" b="1" dirty="0"/>
              <a:t>connected through the Internet to share data. </a:t>
            </a:r>
          </a:p>
          <a:p>
            <a:pPr marL="228600" lvl="0" indent="-228600" algn="just">
              <a:lnSpc>
                <a:spcPct val="90000"/>
              </a:lnSpc>
              <a:spcBef>
                <a:spcPts val="1000"/>
              </a:spcBef>
              <a:buClr>
                <a:schemeClr val="dk1"/>
              </a:buClr>
              <a:buSzPct val="100000"/>
              <a:buChar char="•"/>
            </a:pPr>
            <a:r>
              <a:rPr lang="en-US" sz="2400" dirty="0"/>
              <a:t>WSN can be used for </a:t>
            </a:r>
            <a:r>
              <a:rPr lang="en-US" sz="2400" b="1" dirty="0"/>
              <a:t>processing, analysis, storage, and mining of the data</a:t>
            </a:r>
            <a:r>
              <a:rPr lang="en-US" sz="2400" dirty="0"/>
              <a:t>. </a:t>
            </a:r>
          </a:p>
        </p:txBody>
      </p:sp>
    </p:spTree>
    <p:extLst>
      <p:ext uri="{BB962C8B-B14F-4D97-AF65-F5344CB8AC3E}">
        <p14:creationId xmlns:p14="http://schemas.microsoft.com/office/powerpoint/2010/main" val="773860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5"/>
          <p:cNvSpPr txBox="1">
            <a:spLocks noGrp="1"/>
          </p:cNvSpPr>
          <p:nvPr>
            <p:ph type="title"/>
          </p:nvPr>
        </p:nvSpPr>
        <p:spPr>
          <a:xfrm>
            <a:off x="176893" y="6304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Wireless Sensor Networking (WSN)</a:t>
            </a:r>
            <a:endParaRPr/>
          </a:p>
        </p:txBody>
      </p:sp>
      <p:sp>
        <p:nvSpPr>
          <p:cNvPr id="212" name="Google Shape;212;p15"/>
          <p:cNvSpPr txBox="1">
            <a:spLocks noGrp="1"/>
          </p:cNvSpPr>
          <p:nvPr>
            <p:ph type="body" idx="1"/>
          </p:nvPr>
        </p:nvSpPr>
        <p:spPr>
          <a:xfrm>
            <a:off x="127907" y="1314448"/>
            <a:ext cx="6436179" cy="554355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u="sng" dirty="0"/>
              <a:t>Applications of WSN:  </a:t>
            </a:r>
            <a:endParaRPr b="1" u="sng" dirty="0"/>
          </a:p>
          <a:p>
            <a:pPr marL="685800" lvl="1" indent="-228600" algn="l" rtl="0">
              <a:lnSpc>
                <a:spcPct val="90000"/>
              </a:lnSpc>
              <a:spcBef>
                <a:spcPts val="500"/>
              </a:spcBef>
              <a:spcAft>
                <a:spcPts val="0"/>
              </a:spcAft>
              <a:buClr>
                <a:schemeClr val="dk1"/>
              </a:buClr>
              <a:buSzPts val="2400"/>
              <a:buChar char="•"/>
            </a:pPr>
            <a:r>
              <a:rPr lang="en-US" dirty="0"/>
              <a:t>Internet of Things (IOT)</a:t>
            </a:r>
            <a:endParaRPr dirty="0"/>
          </a:p>
          <a:p>
            <a:pPr marL="685800" lvl="1" indent="-228600" algn="l" rtl="0">
              <a:lnSpc>
                <a:spcPct val="90000"/>
              </a:lnSpc>
              <a:spcBef>
                <a:spcPts val="500"/>
              </a:spcBef>
              <a:spcAft>
                <a:spcPts val="0"/>
              </a:spcAft>
              <a:buClr>
                <a:schemeClr val="dk1"/>
              </a:buClr>
              <a:buSzPts val="2400"/>
              <a:buChar char="•"/>
            </a:pPr>
            <a:r>
              <a:rPr lang="en-US" dirty="0"/>
              <a:t>Surveillance and Monitoring for security, threat detection</a:t>
            </a:r>
            <a:endParaRPr dirty="0"/>
          </a:p>
          <a:p>
            <a:pPr marL="685800" lvl="1" indent="-228600" algn="l" rtl="0">
              <a:lnSpc>
                <a:spcPct val="90000"/>
              </a:lnSpc>
              <a:spcBef>
                <a:spcPts val="500"/>
              </a:spcBef>
              <a:spcAft>
                <a:spcPts val="0"/>
              </a:spcAft>
              <a:buClr>
                <a:schemeClr val="dk1"/>
              </a:buClr>
              <a:buSzPts val="2400"/>
              <a:buChar char="•"/>
            </a:pPr>
            <a:r>
              <a:rPr lang="en-US" dirty="0"/>
              <a:t>Environmental temperature, humidity, and air pressure</a:t>
            </a:r>
            <a:endParaRPr dirty="0"/>
          </a:p>
          <a:p>
            <a:pPr marL="685800" lvl="1" indent="-228600" algn="l" rtl="0">
              <a:lnSpc>
                <a:spcPct val="90000"/>
              </a:lnSpc>
              <a:spcBef>
                <a:spcPts val="500"/>
              </a:spcBef>
              <a:spcAft>
                <a:spcPts val="0"/>
              </a:spcAft>
              <a:buClr>
                <a:schemeClr val="dk1"/>
              </a:buClr>
              <a:buSzPts val="2400"/>
              <a:buChar char="•"/>
            </a:pPr>
            <a:r>
              <a:rPr lang="en-US" dirty="0"/>
              <a:t>Noise Level of the surrounding</a:t>
            </a:r>
            <a:endParaRPr dirty="0"/>
          </a:p>
          <a:p>
            <a:pPr marL="685800" lvl="1" indent="-228600" algn="l" rtl="0">
              <a:lnSpc>
                <a:spcPct val="90000"/>
              </a:lnSpc>
              <a:spcBef>
                <a:spcPts val="500"/>
              </a:spcBef>
              <a:spcAft>
                <a:spcPts val="0"/>
              </a:spcAft>
              <a:buClr>
                <a:schemeClr val="dk1"/>
              </a:buClr>
              <a:buSzPts val="2400"/>
              <a:buChar char="•"/>
            </a:pPr>
            <a:r>
              <a:rPr lang="en-US" dirty="0"/>
              <a:t>Medical applications like patient monitoring</a:t>
            </a:r>
            <a:endParaRPr dirty="0"/>
          </a:p>
          <a:p>
            <a:pPr marL="685800" lvl="1" indent="-228600" algn="l" rtl="0">
              <a:lnSpc>
                <a:spcPct val="90000"/>
              </a:lnSpc>
              <a:spcBef>
                <a:spcPts val="500"/>
              </a:spcBef>
              <a:spcAft>
                <a:spcPts val="0"/>
              </a:spcAft>
              <a:buClr>
                <a:schemeClr val="dk1"/>
              </a:buClr>
              <a:buSzPts val="2400"/>
              <a:buChar char="•"/>
            </a:pPr>
            <a:r>
              <a:rPr lang="en-US" dirty="0"/>
              <a:t>Agriculture</a:t>
            </a:r>
            <a:endParaRPr dirty="0"/>
          </a:p>
          <a:p>
            <a:pPr marL="685800" lvl="1" indent="-228600" algn="l" rtl="0">
              <a:lnSpc>
                <a:spcPct val="90000"/>
              </a:lnSpc>
              <a:spcBef>
                <a:spcPts val="500"/>
              </a:spcBef>
              <a:spcAft>
                <a:spcPts val="0"/>
              </a:spcAft>
              <a:buClr>
                <a:schemeClr val="dk1"/>
              </a:buClr>
              <a:buSzPts val="2400"/>
              <a:buChar char="•"/>
            </a:pPr>
            <a:r>
              <a:rPr lang="en-US" dirty="0"/>
              <a:t>Landslide Detection</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214" name="Google Shape;2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15" name="Google Shape;215;p15"/>
          <p:cNvPicPr preferRelativeResize="0"/>
          <p:nvPr/>
        </p:nvPicPr>
        <p:blipFill rotWithShape="1">
          <a:blip r:embed="rId3">
            <a:alphaModFix/>
          </a:blip>
          <a:srcRect/>
          <a:stretch/>
        </p:blipFill>
        <p:spPr>
          <a:xfrm>
            <a:off x="6713894" y="1330777"/>
            <a:ext cx="4846733" cy="36392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288759"/>
            <a:ext cx="10515600" cy="5595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Syllabus</a:t>
            </a:r>
            <a:endParaRPr/>
          </a:p>
        </p:txBody>
      </p:sp>
      <p:sp>
        <p:nvSpPr>
          <p:cNvPr id="95" name="Google Shape;95;p2"/>
          <p:cNvSpPr txBox="1">
            <a:spLocks noGrp="1"/>
          </p:cNvSpPr>
          <p:nvPr>
            <p:ph type="body" idx="1"/>
          </p:nvPr>
        </p:nvSpPr>
        <p:spPr>
          <a:xfrm>
            <a:off x="838200" y="848318"/>
            <a:ext cx="10515600" cy="58731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Study of RF </a:t>
            </a:r>
            <a:endParaRPr dirty="0"/>
          </a:p>
          <a:p>
            <a:pPr marL="228600" lvl="0" indent="-228600" algn="l" rtl="0">
              <a:lnSpc>
                <a:spcPct val="90000"/>
              </a:lnSpc>
              <a:spcBef>
                <a:spcPts val="1000"/>
              </a:spcBef>
              <a:spcAft>
                <a:spcPts val="0"/>
              </a:spcAft>
              <a:buClr>
                <a:schemeClr val="dk1"/>
              </a:buClr>
              <a:buSzPts val="2800"/>
              <a:buChar char="•"/>
            </a:pPr>
            <a:r>
              <a:rPr lang="en-US" dirty="0"/>
              <a:t>Wireless </a:t>
            </a:r>
            <a:r>
              <a:rPr lang="en-US" dirty="0" smtClean="0"/>
              <a:t>Sensors </a:t>
            </a:r>
            <a:endParaRPr dirty="0"/>
          </a:p>
          <a:p>
            <a:pPr marL="228600" lvl="0" indent="-228600" algn="l" rtl="0">
              <a:lnSpc>
                <a:spcPct val="90000"/>
              </a:lnSpc>
              <a:spcBef>
                <a:spcPts val="1000"/>
              </a:spcBef>
              <a:spcAft>
                <a:spcPts val="0"/>
              </a:spcAft>
              <a:buClr>
                <a:schemeClr val="dk1"/>
              </a:buClr>
              <a:buSzPts val="2800"/>
              <a:buChar char="•"/>
            </a:pPr>
            <a:r>
              <a:rPr lang="en-US" dirty="0"/>
              <a:t>Wireless </a:t>
            </a:r>
            <a:r>
              <a:rPr lang="en-US" dirty="0" smtClean="0"/>
              <a:t>networks </a:t>
            </a:r>
            <a:endParaRPr dirty="0"/>
          </a:p>
          <a:p>
            <a:pPr marL="228600" lvl="0" indent="-228600" algn="l" rtl="0">
              <a:lnSpc>
                <a:spcPct val="90000"/>
              </a:lnSpc>
              <a:spcBef>
                <a:spcPts val="1000"/>
              </a:spcBef>
              <a:spcAft>
                <a:spcPts val="0"/>
              </a:spcAft>
              <a:buClr>
                <a:schemeClr val="dk1"/>
              </a:buClr>
              <a:buSzPts val="2800"/>
              <a:buChar char="•"/>
            </a:pPr>
            <a:r>
              <a:rPr lang="en-US" dirty="0"/>
              <a:t>Wireless Sensor Networking (WSN</a:t>
            </a:r>
            <a:r>
              <a:rPr lang="en-US" dirty="0" smtClean="0"/>
              <a:t>)</a:t>
            </a:r>
            <a:endParaRPr dirty="0"/>
          </a:p>
          <a:p>
            <a:pPr marL="228600" lvl="0" indent="-228600" algn="l" rtl="0">
              <a:lnSpc>
                <a:spcPct val="90000"/>
              </a:lnSpc>
              <a:spcBef>
                <a:spcPts val="1000"/>
              </a:spcBef>
              <a:spcAft>
                <a:spcPts val="0"/>
              </a:spcAft>
              <a:buClr>
                <a:schemeClr val="dk1"/>
              </a:buClr>
              <a:buSzPts val="2800"/>
              <a:buChar char="•"/>
            </a:pPr>
            <a:r>
              <a:rPr lang="en-US" dirty="0"/>
              <a:t>Cellular Machine-to- Machine (M2M) application </a:t>
            </a:r>
            <a:r>
              <a:rPr lang="en-US" dirty="0" smtClean="0"/>
              <a:t>networks</a:t>
            </a:r>
            <a:endParaRPr dirty="0"/>
          </a:p>
          <a:p>
            <a:pPr marL="228600" lvl="0" indent="-228600" algn="l" rtl="0">
              <a:lnSpc>
                <a:spcPct val="90000"/>
              </a:lnSpc>
              <a:spcBef>
                <a:spcPts val="1000"/>
              </a:spcBef>
              <a:spcAft>
                <a:spcPts val="0"/>
              </a:spcAft>
              <a:buClr>
                <a:schemeClr val="dk1"/>
              </a:buClr>
              <a:buSzPts val="2800"/>
              <a:buChar char="•"/>
            </a:pPr>
            <a:r>
              <a:rPr lang="en-US" dirty="0"/>
              <a:t>Computer Connected to </a:t>
            </a:r>
            <a:r>
              <a:rPr lang="en-US" dirty="0" smtClean="0"/>
              <a:t>Internet </a:t>
            </a:r>
            <a:endParaRPr dirty="0"/>
          </a:p>
          <a:p>
            <a:pPr marL="228600" lvl="0" indent="-228600" algn="l" rtl="0">
              <a:lnSpc>
                <a:spcPct val="90000"/>
              </a:lnSpc>
              <a:spcBef>
                <a:spcPts val="1000"/>
              </a:spcBef>
              <a:spcAft>
                <a:spcPts val="0"/>
              </a:spcAft>
              <a:buClr>
                <a:schemeClr val="dk1"/>
              </a:buClr>
              <a:buSzPts val="2800"/>
              <a:buChar char="•"/>
            </a:pPr>
            <a:r>
              <a:rPr lang="en-US" dirty="0"/>
              <a:t>Network </a:t>
            </a:r>
            <a:r>
              <a:rPr lang="en-US" dirty="0" smtClean="0"/>
              <a:t>Devices</a:t>
            </a:r>
            <a:endParaRPr dirty="0"/>
          </a:p>
          <a:p>
            <a:pPr marL="228600" lvl="0" indent="-228600" algn="l" rtl="0">
              <a:lnSpc>
                <a:spcPct val="90000"/>
              </a:lnSpc>
              <a:spcBef>
                <a:spcPts val="1000"/>
              </a:spcBef>
              <a:spcAft>
                <a:spcPts val="0"/>
              </a:spcAft>
              <a:buClr>
                <a:schemeClr val="dk1"/>
              </a:buClr>
              <a:buSzPts val="2800"/>
              <a:buChar char="•"/>
            </a:pPr>
            <a:r>
              <a:rPr lang="en-US" dirty="0"/>
              <a:t>Device configuration and </a:t>
            </a:r>
            <a:r>
              <a:rPr lang="en-US" dirty="0" smtClean="0"/>
              <a:t>management </a:t>
            </a:r>
            <a:endParaRPr dirty="0"/>
          </a:p>
          <a:p>
            <a:pPr marL="228600" lvl="0" indent="-228600" algn="l" rtl="0">
              <a:lnSpc>
                <a:spcPct val="90000"/>
              </a:lnSpc>
              <a:spcBef>
                <a:spcPts val="1000"/>
              </a:spcBef>
              <a:spcAft>
                <a:spcPts val="0"/>
              </a:spcAft>
              <a:buClr>
                <a:schemeClr val="dk1"/>
              </a:buClr>
              <a:buSzPts val="2800"/>
              <a:buChar char="•"/>
            </a:pPr>
            <a:r>
              <a:rPr lang="en-US" dirty="0"/>
              <a:t>Exchange information in real time without human intervention; </a:t>
            </a:r>
            <a:endParaRPr dirty="0"/>
          </a:p>
          <a:p>
            <a:pPr marL="228600" lvl="0" indent="-228600" algn="l" rtl="0">
              <a:lnSpc>
                <a:spcPct val="90000"/>
              </a:lnSpc>
              <a:spcBef>
                <a:spcPts val="1000"/>
              </a:spcBef>
              <a:spcAft>
                <a:spcPts val="0"/>
              </a:spcAft>
              <a:buClr>
                <a:schemeClr val="dk1"/>
              </a:buClr>
              <a:buSzPts val="2800"/>
              <a:buChar char="•"/>
            </a:pPr>
            <a:r>
              <a:rPr lang="en-US" dirty="0" err="1"/>
              <a:t>IoT</a:t>
            </a:r>
            <a:r>
              <a:rPr lang="en-US" dirty="0"/>
              <a:t> Protocols</a:t>
            </a:r>
            <a:endParaRPr dirty="0"/>
          </a:p>
        </p:txBody>
      </p:sp>
      <p:sp>
        <p:nvSpPr>
          <p:cNvPr id="97" name="Google Shape;9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Wireless Sensor Networking (WSN)</a:t>
            </a:r>
            <a:endParaRPr/>
          </a:p>
        </p:txBody>
      </p:sp>
      <p:sp>
        <p:nvSpPr>
          <p:cNvPr id="221" name="Google Shape;22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u="sng" dirty="0"/>
              <a:t>Challenges of WSN:  </a:t>
            </a:r>
            <a:endParaRPr b="1" u="sng" dirty="0"/>
          </a:p>
          <a:p>
            <a:pPr marL="685800" lvl="1" indent="-228600" algn="l" rtl="0">
              <a:lnSpc>
                <a:spcPct val="90000"/>
              </a:lnSpc>
              <a:spcBef>
                <a:spcPts val="500"/>
              </a:spcBef>
              <a:spcAft>
                <a:spcPts val="0"/>
              </a:spcAft>
              <a:buClr>
                <a:schemeClr val="dk1"/>
              </a:buClr>
              <a:buSzPts val="2400"/>
              <a:buChar char="•"/>
            </a:pPr>
            <a:r>
              <a:rPr lang="en-US" dirty="0"/>
              <a:t>Quality of Service</a:t>
            </a:r>
            <a:endParaRPr dirty="0"/>
          </a:p>
          <a:p>
            <a:pPr marL="685800" lvl="1" indent="-228600" algn="l" rtl="0">
              <a:lnSpc>
                <a:spcPct val="90000"/>
              </a:lnSpc>
              <a:spcBef>
                <a:spcPts val="500"/>
              </a:spcBef>
              <a:spcAft>
                <a:spcPts val="0"/>
              </a:spcAft>
              <a:buClr>
                <a:schemeClr val="dk1"/>
              </a:buClr>
              <a:buSzPts val="2400"/>
              <a:buChar char="•"/>
            </a:pPr>
            <a:r>
              <a:rPr lang="en-US" dirty="0"/>
              <a:t>Security Issue</a:t>
            </a:r>
            <a:endParaRPr dirty="0"/>
          </a:p>
          <a:p>
            <a:pPr marL="685800" lvl="1" indent="-228600" algn="l" rtl="0">
              <a:lnSpc>
                <a:spcPct val="90000"/>
              </a:lnSpc>
              <a:spcBef>
                <a:spcPts val="500"/>
              </a:spcBef>
              <a:spcAft>
                <a:spcPts val="0"/>
              </a:spcAft>
              <a:buClr>
                <a:schemeClr val="dk1"/>
              </a:buClr>
              <a:buSzPts val="2400"/>
              <a:buChar char="•"/>
            </a:pPr>
            <a:r>
              <a:rPr lang="en-US" dirty="0"/>
              <a:t>Energy Efficiency</a:t>
            </a:r>
            <a:endParaRPr dirty="0"/>
          </a:p>
          <a:p>
            <a:pPr marL="685800" lvl="1" indent="-228600" algn="l" rtl="0">
              <a:lnSpc>
                <a:spcPct val="90000"/>
              </a:lnSpc>
              <a:spcBef>
                <a:spcPts val="500"/>
              </a:spcBef>
              <a:spcAft>
                <a:spcPts val="0"/>
              </a:spcAft>
              <a:buClr>
                <a:schemeClr val="dk1"/>
              </a:buClr>
              <a:buSzPts val="2400"/>
              <a:buChar char="•"/>
            </a:pPr>
            <a:r>
              <a:rPr lang="en-US" dirty="0"/>
              <a:t>Network Throughput</a:t>
            </a:r>
            <a:endParaRPr dirty="0"/>
          </a:p>
          <a:p>
            <a:pPr marL="685800" lvl="1" indent="-228600" algn="l" rtl="0">
              <a:lnSpc>
                <a:spcPct val="90000"/>
              </a:lnSpc>
              <a:spcBef>
                <a:spcPts val="500"/>
              </a:spcBef>
              <a:spcAft>
                <a:spcPts val="0"/>
              </a:spcAft>
              <a:buClr>
                <a:schemeClr val="dk1"/>
              </a:buClr>
              <a:buSzPts val="2400"/>
              <a:buChar char="•"/>
            </a:pPr>
            <a:r>
              <a:rPr lang="en-US" dirty="0"/>
              <a:t>Performance</a:t>
            </a:r>
            <a:endParaRPr dirty="0"/>
          </a:p>
          <a:p>
            <a:pPr marL="685800" lvl="1" indent="-228600" algn="l" rtl="0">
              <a:lnSpc>
                <a:spcPct val="90000"/>
              </a:lnSpc>
              <a:spcBef>
                <a:spcPts val="500"/>
              </a:spcBef>
              <a:spcAft>
                <a:spcPts val="0"/>
              </a:spcAft>
              <a:buClr>
                <a:schemeClr val="dk1"/>
              </a:buClr>
              <a:buSzPts val="2400"/>
              <a:buChar char="•"/>
            </a:pPr>
            <a:r>
              <a:rPr lang="en-US" dirty="0"/>
              <a:t>Ability to cope with node failure</a:t>
            </a:r>
            <a:endParaRPr dirty="0"/>
          </a:p>
          <a:p>
            <a:pPr marL="685800" lvl="1" indent="-228600" algn="l" rtl="0">
              <a:lnSpc>
                <a:spcPct val="90000"/>
              </a:lnSpc>
              <a:spcBef>
                <a:spcPts val="500"/>
              </a:spcBef>
              <a:spcAft>
                <a:spcPts val="0"/>
              </a:spcAft>
              <a:buClr>
                <a:schemeClr val="dk1"/>
              </a:buClr>
              <a:buSzPts val="2400"/>
              <a:buChar char="•"/>
            </a:pPr>
            <a:r>
              <a:rPr lang="en-US" dirty="0"/>
              <a:t>Cross layer optimization</a:t>
            </a:r>
            <a:endParaRPr dirty="0"/>
          </a:p>
          <a:p>
            <a:pPr marL="685800" lvl="1" indent="-228600" algn="l" rtl="0">
              <a:lnSpc>
                <a:spcPct val="90000"/>
              </a:lnSpc>
              <a:spcBef>
                <a:spcPts val="500"/>
              </a:spcBef>
              <a:spcAft>
                <a:spcPts val="0"/>
              </a:spcAft>
              <a:buClr>
                <a:schemeClr val="dk1"/>
              </a:buClr>
              <a:buSzPts val="2400"/>
              <a:buChar char="•"/>
            </a:pPr>
            <a:r>
              <a:rPr lang="en-US" dirty="0"/>
              <a:t>Scalability to large scale of deployment</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223" name="Google Shape;22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838200" y="-3379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Wireless Sensor Networking (WSN)</a:t>
            </a:r>
            <a:endParaRPr dirty="0"/>
          </a:p>
        </p:txBody>
      </p:sp>
      <p:sp>
        <p:nvSpPr>
          <p:cNvPr id="229" name="Google Shape;229;p17"/>
          <p:cNvSpPr txBox="1">
            <a:spLocks noGrp="1"/>
          </p:cNvSpPr>
          <p:nvPr>
            <p:ph type="body" idx="1"/>
          </p:nvPr>
        </p:nvSpPr>
        <p:spPr>
          <a:xfrm>
            <a:off x="838200" y="1291770"/>
            <a:ext cx="5852160" cy="538335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b="1" u="sng" dirty="0"/>
              <a:t>Components of WSN: </a:t>
            </a:r>
            <a:endParaRPr b="1" u="sng" dirty="0"/>
          </a:p>
          <a:p>
            <a:pPr marL="685800" lvl="1" indent="-228600" algn="just" rtl="0">
              <a:lnSpc>
                <a:spcPct val="90000"/>
              </a:lnSpc>
              <a:spcBef>
                <a:spcPts val="500"/>
              </a:spcBef>
              <a:spcAft>
                <a:spcPts val="0"/>
              </a:spcAft>
              <a:buClr>
                <a:schemeClr val="dk1"/>
              </a:buClr>
              <a:buSzPct val="100000"/>
              <a:buChar char="•"/>
            </a:pPr>
            <a:r>
              <a:rPr lang="en-US" sz="2800" dirty="0"/>
              <a:t>Sensors: </a:t>
            </a:r>
            <a:endParaRPr sz="2800" dirty="0"/>
          </a:p>
          <a:p>
            <a:pPr marL="1143000" lvl="2" indent="-228600" algn="just" rtl="0">
              <a:lnSpc>
                <a:spcPct val="90000"/>
              </a:lnSpc>
              <a:spcBef>
                <a:spcPts val="500"/>
              </a:spcBef>
              <a:spcAft>
                <a:spcPts val="0"/>
              </a:spcAft>
              <a:buClr>
                <a:schemeClr val="dk1"/>
              </a:buClr>
              <a:buSzPct val="100000"/>
              <a:buChar char="•"/>
            </a:pPr>
            <a:r>
              <a:rPr lang="en-US" sz="2600" dirty="0"/>
              <a:t>used for </a:t>
            </a:r>
            <a:r>
              <a:rPr lang="en-US" sz="2600" b="1" dirty="0"/>
              <a:t>data acquisition</a:t>
            </a:r>
            <a:endParaRPr sz="2600" dirty="0"/>
          </a:p>
          <a:p>
            <a:pPr marL="1143000" lvl="2" indent="-228600" algn="just" rtl="0">
              <a:lnSpc>
                <a:spcPct val="90000"/>
              </a:lnSpc>
              <a:spcBef>
                <a:spcPts val="500"/>
              </a:spcBef>
              <a:spcAft>
                <a:spcPts val="0"/>
              </a:spcAft>
              <a:buClr>
                <a:schemeClr val="dk1"/>
              </a:buClr>
              <a:buSzPct val="100000"/>
              <a:buChar char="•"/>
            </a:pPr>
            <a:r>
              <a:rPr lang="en-US" sz="2600" b="1" dirty="0"/>
              <a:t>Sensor signals</a:t>
            </a:r>
            <a:r>
              <a:rPr lang="en-US" sz="2600" dirty="0"/>
              <a:t> are converted </a:t>
            </a:r>
            <a:r>
              <a:rPr lang="en-US" sz="2600" b="1" dirty="0"/>
              <a:t>into electrical signals</a:t>
            </a:r>
            <a:r>
              <a:rPr lang="en-US" sz="2600" dirty="0"/>
              <a:t>.</a:t>
            </a:r>
            <a:endParaRPr sz="2600" dirty="0"/>
          </a:p>
          <a:p>
            <a:pPr marL="685800" lvl="1" indent="-228600" algn="just" rtl="0">
              <a:lnSpc>
                <a:spcPct val="90000"/>
              </a:lnSpc>
              <a:spcBef>
                <a:spcPts val="500"/>
              </a:spcBef>
              <a:spcAft>
                <a:spcPts val="0"/>
              </a:spcAft>
              <a:buClr>
                <a:schemeClr val="dk1"/>
              </a:buClr>
              <a:buSzPct val="100000"/>
              <a:buChar char="•"/>
            </a:pPr>
            <a:r>
              <a:rPr lang="en-US" sz="2800" dirty="0"/>
              <a:t>Radio Nodes: </a:t>
            </a:r>
            <a:endParaRPr sz="2800" dirty="0"/>
          </a:p>
          <a:p>
            <a:pPr marL="1143000" lvl="2" indent="-228600" algn="just" rtl="0">
              <a:lnSpc>
                <a:spcPct val="90000"/>
              </a:lnSpc>
              <a:spcBef>
                <a:spcPts val="500"/>
              </a:spcBef>
              <a:spcAft>
                <a:spcPts val="0"/>
              </a:spcAft>
              <a:buClr>
                <a:schemeClr val="dk1"/>
              </a:buClr>
              <a:buSzPct val="100000"/>
              <a:buChar char="•"/>
            </a:pPr>
            <a:r>
              <a:rPr lang="en-US" sz="2600" dirty="0"/>
              <a:t>used to </a:t>
            </a:r>
            <a:r>
              <a:rPr lang="en-US" sz="2600" b="1" dirty="0"/>
              <a:t>receive the data produced by the Sensors </a:t>
            </a:r>
            <a:endParaRPr sz="2600" dirty="0"/>
          </a:p>
          <a:p>
            <a:pPr marL="1143000" lvl="2" indent="-228600" algn="just" rtl="0">
              <a:lnSpc>
                <a:spcPct val="90000"/>
              </a:lnSpc>
              <a:spcBef>
                <a:spcPts val="500"/>
              </a:spcBef>
              <a:spcAft>
                <a:spcPts val="0"/>
              </a:spcAft>
              <a:buClr>
                <a:schemeClr val="dk1"/>
              </a:buClr>
              <a:buSzPct val="100000"/>
              <a:buChar char="•"/>
            </a:pPr>
            <a:r>
              <a:rPr lang="en-US" sz="2600" dirty="0"/>
              <a:t>and </a:t>
            </a:r>
            <a:r>
              <a:rPr lang="en-US" sz="2600" b="1" dirty="0"/>
              <a:t>sends it to the WLAN access point</a:t>
            </a:r>
            <a:endParaRPr sz="2600" dirty="0"/>
          </a:p>
          <a:p>
            <a:pPr marL="1143000" lvl="2" indent="-228600" algn="just" rtl="0">
              <a:lnSpc>
                <a:spcPct val="90000"/>
              </a:lnSpc>
              <a:spcBef>
                <a:spcPts val="500"/>
              </a:spcBef>
              <a:spcAft>
                <a:spcPts val="0"/>
              </a:spcAft>
              <a:buClr>
                <a:schemeClr val="dk1"/>
              </a:buClr>
              <a:buSzPct val="100000"/>
              <a:buChar char="•"/>
            </a:pPr>
            <a:r>
              <a:rPr lang="en-US" sz="2600" dirty="0"/>
              <a:t>It consists of </a:t>
            </a:r>
            <a:endParaRPr sz="2600" dirty="0"/>
          </a:p>
          <a:p>
            <a:pPr marL="1600200" lvl="3" indent="-228600" algn="just" rtl="0">
              <a:lnSpc>
                <a:spcPct val="90000"/>
              </a:lnSpc>
              <a:spcBef>
                <a:spcPts val="500"/>
              </a:spcBef>
              <a:spcAft>
                <a:spcPts val="0"/>
              </a:spcAft>
              <a:buClr>
                <a:schemeClr val="dk1"/>
              </a:buClr>
              <a:buSzPct val="100000"/>
              <a:buChar char="•"/>
            </a:pPr>
            <a:r>
              <a:rPr lang="en-US" sz="2600" dirty="0"/>
              <a:t>a microcontroller, </a:t>
            </a:r>
            <a:endParaRPr sz="2600" dirty="0"/>
          </a:p>
          <a:p>
            <a:pPr marL="1600200" lvl="3" indent="-228600" algn="just" rtl="0">
              <a:lnSpc>
                <a:spcPct val="90000"/>
              </a:lnSpc>
              <a:spcBef>
                <a:spcPts val="500"/>
              </a:spcBef>
              <a:spcAft>
                <a:spcPts val="0"/>
              </a:spcAft>
              <a:buClr>
                <a:schemeClr val="dk1"/>
              </a:buClr>
              <a:buSzPct val="100000"/>
              <a:buChar char="•"/>
            </a:pPr>
            <a:r>
              <a:rPr lang="en-US" sz="2600" dirty="0"/>
              <a:t>transceiver,</a:t>
            </a:r>
            <a:endParaRPr sz="2600" dirty="0"/>
          </a:p>
          <a:p>
            <a:pPr marL="1600200" lvl="3" indent="-228600" algn="just" rtl="0">
              <a:lnSpc>
                <a:spcPct val="90000"/>
              </a:lnSpc>
              <a:spcBef>
                <a:spcPts val="500"/>
              </a:spcBef>
              <a:spcAft>
                <a:spcPts val="0"/>
              </a:spcAft>
              <a:buClr>
                <a:schemeClr val="dk1"/>
              </a:buClr>
              <a:buSzPct val="100000"/>
              <a:buChar char="•"/>
            </a:pPr>
            <a:r>
              <a:rPr lang="en-US" sz="2600" dirty="0"/>
              <a:t>external memory, and </a:t>
            </a:r>
            <a:endParaRPr sz="2600" dirty="0"/>
          </a:p>
          <a:p>
            <a:pPr marL="1600200" lvl="3" indent="-228600" algn="just" rtl="0">
              <a:lnSpc>
                <a:spcPct val="90000"/>
              </a:lnSpc>
              <a:spcBef>
                <a:spcPts val="500"/>
              </a:spcBef>
              <a:spcAft>
                <a:spcPts val="0"/>
              </a:spcAft>
              <a:buClr>
                <a:schemeClr val="dk1"/>
              </a:buClr>
              <a:buSzPct val="100000"/>
              <a:buChar char="•"/>
            </a:pPr>
            <a:r>
              <a:rPr lang="en-US" sz="2600" dirty="0"/>
              <a:t>power source</a:t>
            </a:r>
            <a:r>
              <a:rPr lang="en-US" sz="1900" dirty="0" smtClean="0"/>
              <a:t>.</a:t>
            </a:r>
            <a:endParaRPr sz="1900" dirty="0"/>
          </a:p>
        </p:txBody>
      </p:sp>
      <p:sp>
        <p:nvSpPr>
          <p:cNvPr id="231" name="Google Shape;23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520" y="1463040"/>
            <a:ext cx="4859655" cy="4846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Sensor Networking (WSN)</a:t>
            </a:r>
          </a:p>
        </p:txBody>
      </p:sp>
      <p:sp>
        <p:nvSpPr>
          <p:cNvPr id="3" name="Text Placeholder 2"/>
          <p:cNvSpPr>
            <a:spLocks noGrp="1"/>
          </p:cNvSpPr>
          <p:nvPr>
            <p:ph type="body" idx="1"/>
          </p:nvPr>
        </p:nvSpPr>
        <p:spPr/>
        <p:txBody>
          <a:bodyPr>
            <a:normAutofit/>
          </a:bodyPr>
          <a:lstStyle/>
          <a:p>
            <a:pPr marL="685800" lvl="1" indent="-228600" algn="just">
              <a:buSzPct val="100000"/>
            </a:pPr>
            <a:r>
              <a:rPr lang="en-US" sz="3200" dirty="0"/>
              <a:t>WLAN Access Point: </a:t>
            </a:r>
          </a:p>
          <a:p>
            <a:pPr marL="1143000" lvl="2" indent="-228600" algn="just">
              <a:buSzPct val="100000"/>
            </a:pPr>
            <a:r>
              <a:rPr lang="en-US" sz="2800" dirty="0"/>
              <a:t>It receives the data which is sent by the Radio nodes wirelessly, generally through the internet.</a:t>
            </a:r>
          </a:p>
          <a:p>
            <a:pPr marL="685800" lvl="1" indent="-228600" algn="just">
              <a:buSzPct val="100000"/>
            </a:pPr>
            <a:r>
              <a:rPr lang="en-US" sz="3200" dirty="0"/>
              <a:t>Evaluation Software: </a:t>
            </a:r>
          </a:p>
          <a:p>
            <a:pPr marL="1143000" lvl="2" indent="-228600" algn="just">
              <a:buSzPct val="100000"/>
            </a:pPr>
            <a:r>
              <a:rPr lang="en-US" sz="2800" dirty="0"/>
              <a:t>The data received by the WLAN Access Point is processed by a software called as Evaluation Software</a:t>
            </a:r>
          </a:p>
          <a:p>
            <a:pPr marL="1143000" lvl="2" indent="-228600" algn="just">
              <a:buSzPct val="100000"/>
            </a:pPr>
            <a:r>
              <a:rPr lang="en-US" sz="2800" dirty="0"/>
              <a:t>for presenting the report to the users for further processing of the data </a:t>
            </a:r>
          </a:p>
          <a:p>
            <a:pPr marL="1600200" lvl="3" indent="-228600" algn="just">
              <a:buSzPct val="100000"/>
            </a:pPr>
            <a:r>
              <a:rPr lang="en-US" sz="2800" b="1" dirty="0"/>
              <a:t>processing, analysis, storage, and mining of the data</a:t>
            </a:r>
            <a:r>
              <a:rPr lang="en-US" sz="2800" dirty="0"/>
              <a:t>.</a:t>
            </a:r>
          </a:p>
          <a:p>
            <a:pPr marL="685800" lvl="1" indent="-99059" algn="just">
              <a:buSzPct val="100000"/>
              <a:buNone/>
            </a:pPr>
            <a:endParaRPr lang="en-US" sz="3200" dirty="0"/>
          </a:p>
          <a:p>
            <a:endParaRPr lang="en-US" sz="3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3435534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Times New Roman"/>
              <a:buNone/>
            </a:pP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238" name="Google Shape;238;p18"/>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39" name="Google Shape;239;p18"/>
          <p:cNvSpPr txBox="1"/>
          <p:nvPr/>
        </p:nvSpPr>
        <p:spPr>
          <a:xfrm>
            <a:off x="1541677" y="203265"/>
            <a:ext cx="9108503" cy="711170"/>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800" b="0" i="0" u="none" strike="noStrike" cap="none" dirty="0">
                <a:solidFill>
                  <a:schemeClr val="dk1"/>
                </a:solidFill>
                <a:latin typeface="Times New Roman"/>
                <a:ea typeface="Times New Roman"/>
                <a:cs typeface="Times New Roman"/>
                <a:sym typeface="Times New Roman"/>
              </a:rPr>
              <a:t>Types of WSN- Terrestrial Wireless Sensor Networks</a:t>
            </a:r>
            <a:endParaRPr sz="2800" b="0" i="0" u="none" strike="noStrike" cap="none" dirty="0">
              <a:solidFill>
                <a:schemeClr val="dk1"/>
              </a:solidFill>
              <a:latin typeface="Times New Roman"/>
              <a:ea typeface="Times New Roman"/>
              <a:cs typeface="Times New Roman"/>
              <a:sym typeface="Times New Roman"/>
            </a:endParaRPr>
          </a:p>
        </p:txBody>
      </p:sp>
      <p:pic>
        <p:nvPicPr>
          <p:cNvPr id="241" name="Google Shape;241;p18"/>
          <p:cNvPicPr preferRelativeResize="0"/>
          <p:nvPr/>
        </p:nvPicPr>
        <p:blipFill rotWithShape="1">
          <a:blip r:embed="rId3">
            <a:alphaModFix/>
          </a:blip>
          <a:srcRect/>
          <a:stretch/>
        </p:blipFill>
        <p:spPr>
          <a:xfrm>
            <a:off x="282857" y="1052460"/>
            <a:ext cx="5419279" cy="4113900"/>
          </a:xfrm>
          <a:prstGeom prst="rect">
            <a:avLst/>
          </a:prstGeom>
          <a:noFill/>
          <a:ln>
            <a:noFill/>
          </a:ln>
        </p:spPr>
      </p:pic>
      <p:sp>
        <p:nvSpPr>
          <p:cNvPr id="242" name="Google Shape;242;p18"/>
          <p:cNvSpPr txBox="1"/>
          <p:nvPr/>
        </p:nvSpPr>
        <p:spPr>
          <a:xfrm>
            <a:off x="5702319" y="915807"/>
            <a:ext cx="6295454" cy="5643033"/>
          </a:xfrm>
          <a:prstGeom prst="rect">
            <a:avLst/>
          </a:prstGeom>
          <a:noFill/>
          <a:ln>
            <a:noFill/>
          </a:ln>
        </p:spPr>
        <p:txBody>
          <a:bodyPr spcFirstLastPara="1" wrap="square" lIns="95225" tIns="95225" rIns="95225" bIns="95225" anchor="t" anchorCtr="0">
            <a:spAutoFit/>
          </a:bodyPr>
          <a:lstStyle/>
          <a:p>
            <a:pPr marL="448727" marR="0" lvl="0" indent="-342900" algn="just" rtl="0">
              <a:lnSpc>
                <a:spcPct val="115000"/>
              </a:lnSpc>
              <a:spcBef>
                <a:spcPts val="0"/>
              </a:spcBef>
              <a:spcAft>
                <a:spcPts val="0"/>
              </a:spcAft>
              <a:buClr>
                <a:schemeClr val="lt1"/>
              </a:buClr>
              <a:buSzPts val="2000"/>
              <a:buFont typeface="Arial" pitchFamily="34" charset="0"/>
              <a:buChar char="•"/>
            </a:pPr>
            <a:r>
              <a:rPr lang="en-US" sz="2800" b="0" i="0" u="none" strike="noStrike" cap="none" dirty="0">
                <a:solidFill>
                  <a:schemeClr val="dk1"/>
                </a:solidFill>
                <a:latin typeface="Times New Roman"/>
                <a:ea typeface="Times New Roman"/>
                <a:cs typeface="Times New Roman"/>
                <a:sym typeface="Times New Roman"/>
              </a:rPr>
              <a:t>Terrestrial WSNs are used for communicating base stations efficiently, and comprise thousands of wireless sensor nodes deployed either in an unstructured (ad hoc) or structured (Pre-planned) manner. </a:t>
            </a:r>
            <a:endParaRPr lang="en-US" sz="2800" b="0" i="0" u="none" strike="noStrike" cap="none" dirty="0" smtClean="0">
              <a:solidFill>
                <a:schemeClr val="dk1"/>
              </a:solidFill>
              <a:latin typeface="Times New Roman"/>
              <a:ea typeface="Times New Roman"/>
              <a:cs typeface="Times New Roman"/>
              <a:sym typeface="Times New Roman"/>
            </a:endParaRPr>
          </a:p>
          <a:p>
            <a:pPr marL="448727" marR="0" lvl="0" indent="-342900" algn="just" rtl="0">
              <a:lnSpc>
                <a:spcPct val="115000"/>
              </a:lnSpc>
              <a:spcBef>
                <a:spcPts val="0"/>
              </a:spcBef>
              <a:spcAft>
                <a:spcPts val="0"/>
              </a:spcAft>
              <a:buClr>
                <a:schemeClr val="lt1"/>
              </a:buClr>
              <a:buSzPts val="2000"/>
              <a:buFont typeface="Arial" pitchFamily="34" charset="0"/>
              <a:buChar char="•"/>
            </a:pPr>
            <a:endParaRPr lang="en-US" sz="2800" dirty="0">
              <a:solidFill>
                <a:schemeClr val="dk1"/>
              </a:solidFill>
              <a:latin typeface="Times New Roman"/>
              <a:ea typeface="Times New Roman"/>
              <a:cs typeface="Times New Roman"/>
              <a:sym typeface="Times New Roman"/>
            </a:endParaRPr>
          </a:p>
          <a:p>
            <a:pPr marL="448727" marR="0" lvl="0" indent="-342900" algn="just" rtl="0">
              <a:lnSpc>
                <a:spcPct val="115000"/>
              </a:lnSpc>
              <a:spcBef>
                <a:spcPts val="0"/>
              </a:spcBef>
              <a:spcAft>
                <a:spcPts val="0"/>
              </a:spcAft>
              <a:buClr>
                <a:schemeClr val="lt1"/>
              </a:buClr>
              <a:buSzPts val="2000"/>
              <a:buFont typeface="Arial" pitchFamily="34" charset="0"/>
              <a:buChar char="•"/>
            </a:pPr>
            <a:r>
              <a:rPr lang="en-US" sz="2800" b="0" i="0" u="none" strike="noStrike" cap="none" dirty="0" smtClean="0">
                <a:solidFill>
                  <a:schemeClr val="dk1"/>
                </a:solidFill>
                <a:latin typeface="Times New Roman"/>
                <a:ea typeface="Times New Roman"/>
                <a:cs typeface="Times New Roman"/>
                <a:sym typeface="Times New Roman"/>
              </a:rPr>
              <a:t>The </a:t>
            </a:r>
            <a:r>
              <a:rPr lang="en-US" sz="2800" b="0" i="0" u="none" strike="noStrike" cap="none" dirty="0">
                <a:solidFill>
                  <a:schemeClr val="dk1"/>
                </a:solidFill>
                <a:latin typeface="Times New Roman"/>
                <a:ea typeface="Times New Roman"/>
                <a:cs typeface="Times New Roman"/>
                <a:sym typeface="Times New Roman"/>
              </a:rPr>
              <a:t>terrestrial sensor networks are designed to operate on the land. It needs air as communication channel for communication</a:t>
            </a:r>
            <a:endParaRPr sz="2800" b="0" i="0" u="none" strike="noStrike" cap="none" dirty="0">
              <a:solidFill>
                <a:schemeClr val="dk1"/>
              </a:solidFill>
              <a:latin typeface="Times New Roman"/>
              <a:ea typeface="Times New Roman"/>
              <a:cs typeface="Times New Roman"/>
              <a:sym typeface="Times New Roman"/>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latin typeface="Times New Roman"/>
                <a:ea typeface="Times New Roman"/>
                <a:cs typeface="Times New Roman"/>
                <a:sym typeface="Times New Roman"/>
              </a:rPr>
              <a:t>Types of WSN- Terrestrial Wireless Sensor Networks</a:t>
            </a:r>
            <a:br>
              <a:rPr lang="en-US" dirty="0">
                <a:latin typeface="Times New Roman"/>
                <a:ea typeface="Times New Roman"/>
                <a:cs typeface="Times New Roman"/>
                <a:sym typeface="Times New Roman"/>
              </a:rPr>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Google Shape;240;p18"/>
          <p:cNvSpPr txBox="1">
            <a:spLocks noGrp="1"/>
          </p:cNvSpPr>
          <p:nvPr>
            <p:ph type="body" idx="1"/>
          </p:nvPr>
        </p:nvSpPr>
        <p:spPr>
          <a:xfrm>
            <a:off x="838200" y="1825625"/>
            <a:ext cx="10515600" cy="4156472"/>
          </a:xfrm>
          <a:prstGeom prst="rect">
            <a:avLst/>
          </a:prstGeom>
          <a:noFill/>
          <a:ln>
            <a:noFill/>
          </a:ln>
        </p:spPr>
        <p:txBody>
          <a:bodyPr spcFirstLastPara="1" wrap="square" lIns="95225" tIns="95225" rIns="95225" bIns="95225" anchor="t" anchorCtr="0">
            <a:spAutoFit/>
          </a:bodyPr>
          <a:lstStyle/>
          <a:p>
            <a:pPr marL="448727" algn="just">
              <a:lnSpc>
                <a:spcPct val="115000"/>
              </a:lnSpc>
              <a:spcBef>
                <a:spcPts val="0"/>
              </a:spcBef>
              <a:buClr>
                <a:schemeClr val="lt1"/>
              </a:buClr>
              <a:buSzPts val="2000"/>
            </a:pPr>
            <a:r>
              <a:rPr lang="en-US" b="0" i="0" u="none" strike="noStrike" cap="none" dirty="0">
                <a:solidFill>
                  <a:schemeClr val="dk1"/>
                </a:solidFill>
                <a:latin typeface="Times New Roman"/>
                <a:ea typeface="Times New Roman"/>
                <a:cs typeface="Times New Roman"/>
                <a:sym typeface="Times New Roman"/>
              </a:rPr>
              <a:t>In an unstructured mode (ad hoc), the sensor nodes are randomly distributed within the target area that’s dropped from a set plane</a:t>
            </a:r>
            <a:r>
              <a:rPr lang="en-US" b="0" i="0" u="none" strike="noStrike" cap="none" dirty="0" smtClean="0">
                <a:solidFill>
                  <a:schemeClr val="dk1"/>
                </a:solidFill>
                <a:latin typeface="Times New Roman"/>
                <a:ea typeface="Times New Roman"/>
                <a:cs typeface="Times New Roman"/>
                <a:sym typeface="Times New Roman"/>
              </a:rPr>
              <a:t>.</a:t>
            </a:r>
          </a:p>
          <a:p>
            <a:pPr marL="448727" algn="just">
              <a:lnSpc>
                <a:spcPct val="115000"/>
              </a:lnSpc>
              <a:spcBef>
                <a:spcPts val="0"/>
              </a:spcBef>
              <a:buClr>
                <a:schemeClr val="lt1"/>
              </a:buClr>
              <a:buSzPts val="2000"/>
            </a:pPr>
            <a:endParaRPr b="0" i="0" u="none" strike="noStrike" cap="none" dirty="0">
              <a:solidFill>
                <a:schemeClr val="dk1"/>
              </a:solidFill>
              <a:latin typeface="Times New Roman"/>
              <a:ea typeface="Times New Roman"/>
              <a:cs typeface="Times New Roman"/>
              <a:sym typeface="Times New Roman"/>
            </a:endParaRPr>
          </a:p>
          <a:p>
            <a:pPr marL="476220" marR="0" lvl="0" indent="-370393" algn="just" rtl="0">
              <a:lnSpc>
                <a:spcPct val="115000"/>
              </a:lnSpc>
              <a:spcBef>
                <a:spcPts val="0"/>
              </a:spcBef>
              <a:spcAft>
                <a:spcPts val="0"/>
              </a:spcAft>
              <a:buClr>
                <a:schemeClr val="lt1"/>
              </a:buClr>
              <a:buSzPts val="2000"/>
              <a:buFont typeface="Montserrat"/>
              <a:buChar char="●"/>
            </a:pPr>
            <a:r>
              <a:rPr lang="en-US" b="0" i="0" u="none" strike="noStrike" cap="none" dirty="0">
                <a:solidFill>
                  <a:schemeClr val="dk1"/>
                </a:solidFill>
                <a:latin typeface="Times New Roman"/>
                <a:ea typeface="Times New Roman"/>
                <a:cs typeface="Times New Roman"/>
                <a:sym typeface="Times New Roman"/>
              </a:rPr>
              <a:t>In WSNs, the battery power is limited, however, the battery is provided with solar cells as a secondary power source. </a:t>
            </a:r>
            <a:endParaRPr lang="en-US" b="0" i="0" u="none" strike="noStrike" cap="none" dirty="0" smtClean="0">
              <a:solidFill>
                <a:schemeClr val="dk1"/>
              </a:solidFill>
              <a:latin typeface="Times New Roman"/>
              <a:ea typeface="Times New Roman"/>
              <a:cs typeface="Times New Roman"/>
              <a:sym typeface="Times New Roman"/>
            </a:endParaRPr>
          </a:p>
          <a:p>
            <a:pPr marL="476220" marR="0" lvl="0" indent="-370393" algn="just" rtl="0">
              <a:lnSpc>
                <a:spcPct val="115000"/>
              </a:lnSpc>
              <a:spcBef>
                <a:spcPts val="0"/>
              </a:spcBef>
              <a:spcAft>
                <a:spcPts val="0"/>
              </a:spcAft>
              <a:buClr>
                <a:schemeClr val="lt1"/>
              </a:buClr>
              <a:buSzPts val="2000"/>
              <a:buFont typeface="Montserrat"/>
              <a:buChar char="●"/>
            </a:pPr>
            <a:endParaRPr lang="en-US" dirty="0">
              <a:latin typeface="Times New Roman"/>
              <a:ea typeface="Times New Roman"/>
              <a:cs typeface="Times New Roman"/>
              <a:sym typeface="Times New Roman"/>
            </a:endParaRPr>
          </a:p>
          <a:p>
            <a:pPr marL="476220" marR="0" lvl="0" indent="-370393" algn="just" rtl="0">
              <a:lnSpc>
                <a:spcPct val="115000"/>
              </a:lnSpc>
              <a:spcBef>
                <a:spcPts val="0"/>
              </a:spcBef>
              <a:spcAft>
                <a:spcPts val="0"/>
              </a:spcAft>
              <a:buClr>
                <a:schemeClr val="lt1"/>
              </a:buClr>
              <a:buSzPts val="2000"/>
              <a:buFont typeface="Montserrat"/>
              <a:buChar char="●"/>
            </a:pPr>
            <a:r>
              <a:rPr lang="en-US" b="0" i="0" u="none" strike="noStrike" cap="none" dirty="0" smtClean="0">
                <a:solidFill>
                  <a:schemeClr val="dk1"/>
                </a:solidFill>
                <a:latin typeface="Times New Roman"/>
                <a:ea typeface="Times New Roman"/>
                <a:cs typeface="Times New Roman"/>
                <a:sym typeface="Times New Roman"/>
              </a:rPr>
              <a:t>The </a:t>
            </a:r>
            <a:r>
              <a:rPr lang="en-US" b="0" i="0" u="none" strike="noStrike" cap="none" dirty="0">
                <a:solidFill>
                  <a:schemeClr val="dk1"/>
                </a:solidFill>
                <a:latin typeface="Times New Roman"/>
                <a:ea typeface="Times New Roman"/>
                <a:cs typeface="Times New Roman"/>
                <a:sym typeface="Times New Roman"/>
              </a:rPr>
              <a:t>conservation of energy of the WSNs gets by using low duty cycle operations, optimal routing, minimizing delays, and so on. </a:t>
            </a:r>
            <a:endParaRPr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46052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a:ea typeface="Times New Roman"/>
                <a:cs typeface="Times New Roman"/>
                <a:sym typeface="Times New Roman"/>
              </a:rPr>
              <a:t>Types of WSN- Terrestrial Wireless Sensor Networks</a:t>
            </a:r>
            <a:br>
              <a:rPr lang="en-US" dirty="0">
                <a:latin typeface="Times New Roman"/>
                <a:ea typeface="Times New Roman"/>
                <a:cs typeface="Times New Roman"/>
                <a:sym typeface="Times New Roman"/>
              </a:rPr>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 y="1731645"/>
            <a:ext cx="1095756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71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Times New Roman"/>
              <a:buNone/>
            </a:pP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249" name="Google Shape;249;p19"/>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50" name="Google Shape;250;p19"/>
          <p:cNvSpPr txBox="1"/>
          <p:nvPr/>
        </p:nvSpPr>
        <p:spPr>
          <a:xfrm>
            <a:off x="1541677" y="203265"/>
            <a:ext cx="9108503" cy="1190788"/>
          </a:xfrm>
          <a:prstGeom prst="rect">
            <a:avLst/>
          </a:prstGeom>
          <a:noFill/>
          <a:ln>
            <a:noFill/>
          </a:ln>
        </p:spPr>
        <p:txBody>
          <a:bodyPr spcFirstLastPara="1" wrap="square" lIns="95225" tIns="47600" rIns="95225" bIns="47600" anchor="t" anchorCtr="0">
            <a:spAutoFit/>
          </a:bodyPr>
          <a:lstStyle/>
          <a:p>
            <a:pPr algn="ctr">
              <a:lnSpc>
                <a:spcPct val="110000"/>
              </a:lnSpc>
              <a:spcAft>
                <a:spcPts val="1146"/>
              </a:spcAft>
            </a:pPr>
            <a:r>
              <a:rPr lang="en-US" sz="2400" dirty="0">
                <a:solidFill>
                  <a:schemeClr val="dk1"/>
                </a:solidFill>
                <a:latin typeface="Times New Roman"/>
                <a:ea typeface="Times New Roman"/>
                <a:cs typeface="Times New Roman"/>
                <a:sym typeface="Times New Roman"/>
              </a:rPr>
              <a:t>Types of WSN- Underground Wireless Sensor Networks</a:t>
            </a:r>
          </a:p>
          <a:p>
            <a:pPr marL="0" marR="0" lvl="0" indent="0" algn="ctr" rtl="0">
              <a:lnSpc>
                <a:spcPct val="110000"/>
              </a:lnSpc>
              <a:spcBef>
                <a:spcPts val="0"/>
              </a:spcBef>
              <a:spcAft>
                <a:spcPts val="1146"/>
              </a:spcAft>
              <a:buNone/>
            </a:pPr>
            <a:endParaRPr sz="2400" b="0" i="0" u="none" strike="noStrike" cap="none" dirty="0">
              <a:solidFill>
                <a:schemeClr val="dk1"/>
              </a:solidFill>
              <a:latin typeface="Times New Roman"/>
              <a:ea typeface="Times New Roman"/>
              <a:cs typeface="Times New Roman"/>
              <a:sym typeface="Times New Roman"/>
            </a:endParaRPr>
          </a:p>
        </p:txBody>
      </p:sp>
      <p:pic>
        <p:nvPicPr>
          <p:cNvPr id="252" name="Google Shape;252;p19"/>
          <p:cNvPicPr preferRelativeResize="0"/>
          <p:nvPr/>
        </p:nvPicPr>
        <p:blipFill rotWithShape="1">
          <a:blip r:embed="rId3">
            <a:alphaModFix/>
          </a:blip>
          <a:srcRect/>
          <a:stretch/>
        </p:blipFill>
        <p:spPr>
          <a:xfrm>
            <a:off x="299888" y="1056040"/>
            <a:ext cx="4754922" cy="4765639"/>
          </a:xfrm>
          <a:prstGeom prst="rect">
            <a:avLst/>
          </a:prstGeom>
          <a:noFill/>
          <a:ln>
            <a:noFill/>
          </a:ln>
        </p:spPr>
      </p:pic>
      <p:sp>
        <p:nvSpPr>
          <p:cNvPr id="253" name="Google Shape;253;p19"/>
          <p:cNvSpPr txBox="1"/>
          <p:nvPr/>
        </p:nvSpPr>
        <p:spPr>
          <a:xfrm>
            <a:off x="5054810" y="802626"/>
            <a:ext cx="6899813" cy="5147513"/>
          </a:xfrm>
          <a:prstGeom prst="rect">
            <a:avLst/>
          </a:prstGeom>
          <a:noFill/>
          <a:ln>
            <a:noFill/>
          </a:ln>
        </p:spPr>
        <p:txBody>
          <a:bodyPr spcFirstLastPara="1" wrap="square" lIns="95225" tIns="95225" rIns="95225" bIns="95225" anchor="t" anchorCtr="0">
            <a:spAutoFit/>
          </a:bodyPr>
          <a:lstStyle/>
          <a:p>
            <a:pPr marL="476220" marR="0" lvl="0" indent="-370393" algn="l" rtl="0">
              <a:lnSpc>
                <a:spcPct val="115000"/>
              </a:lnSpc>
              <a:spcBef>
                <a:spcPts val="0"/>
              </a:spcBef>
              <a:spcAft>
                <a:spcPts val="0"/>
              </a:spcAft>
              <a:buClr>
                <a:schemeClr val="lt1"/>
              </a:buClr>
              <a:buSzPts val="2000"/>
              <a:buFont typeface="Montserrat"/>
              <a:buChar char="●"/>
            </a:pPr>
            <a:r>
              <a:rPr lang="en-US" sz="2800" b="0" i="0" u="none" strike="noStrike" cap="none" dirty="0">
                <a:solidFill>
                  <a:schemeClr val="dk1"/>
                </a:solidFill>
                <a:latin typeface="Times New Roman"/>
                <a:ea typeface="Times New Roman"/>
                <a:cs typeface="Times New Roman"/>
                <a:sym typeface="Times New Roman"/>
              </a:rPr>
              <a:t>In terms of deployment, maintenance, equipment cost considerations, and careful planning, underground wireless sensor networks are more expensive than terrestrial WSNs.</a:t>
            </a:r>
            <a:endParaRPr sz="2800" b="0" i="0" u="none" strike="noStrike" cap="none" dirty="0">
              <a:solidFill>
                <a:schemeClr val="dk1"/>
              </a:solidFill>
              <a:latin typeface="Times New Roman"/>
              <a:ea typeface="Times New Roman"/>
              <a:cs typeface="Times New Roman"/>
              <a:sym typeface="Times New Roman"/>
            </a:endParaRPr>
          </a:p>
          <a:p>
            <a:pPr marL="476220" marR="0" lvl="0" indent="-370393" algn="just" rtl="0">
              <a:lnSpc>
                <a:spcPct val="115000"/>
              </a:lnSpc>
              <a:spcBef>
                <a:spcPts val="0"/>
              </a:spcBef>
              <a:spcAft>
                <a:spcPts val="0"/>
              </a:spcAft>
              <a:buClr>
                <a:schemeClr val="lt1"/>
              </a:buClr>
              <a:buSzPts val="2000"/>
              <a:buFont typeface="Montserrat"/>
              <a:buChar char="●"/>
            </a:pPr>
            <a:endParaRPr lang="en-US" sz="2800" b="0" i="0" u="none" strike="noStrike" cap="none" dirty="0" smtClean="0">
              <a:solidFill>
                <a:schemeClr val="dk1"/>
              </a:solidFill>
              <a:latin typeface="Times New Roman"/>
              <a:ea typeface="Times New Roman"/>
              <a:cs typeface="Times New Roman"/>
              <a:sym typeface="Times New Roman"/>
            </a:endParaRPr>
          </a:p>
          <a:p>
            <a:pPr marL="476220" marR="0" lvl="0" indent="-370393" algn="just" rtl="0">
              <a:lnSpc>
                <a:spcPct val="115000"/>
              </a:lnSpc>
              <a:spcBef>
                <a:spcPts val="0"/>
              </a:spcBef>
              <a:spcAft>
                <a:spcPts val="0"/>
              </a:spcAft>
              <a:buClr>
                <a:schemeClr val="lt1"/>
              </a:buClr>
              <a:buSzPts val="2000"/>
              <a:buFont typeface="Montserrat"/>
              <a:buChar char="●"/>
            </a:pPr>
            <a:r>
              <a:rPr lang="en-US" sz="2800" b="0" i="0" u="none" strike="noStrike" cap="none" dirty="0" smtClean="0">
                <a:solidFill>
                  <a:schemeClr val="dk1"/>
                </a:solidFill>
                <a:latin typeface="Times New Roman"/>
                <a:ea typeface="Times New Roman"/>
                <a:cs typeface="Times New Roman"/>
                <a:sym typeface="Times New Roman"/>
              </a:rPr>
              <a:t>The </a:t>
            </a:r>
            <a:r>
              <a:rPr lang="en-US" sz="2800" b="0" i="0" u="none" strike="noStrike" cap="none" dirty="0">
                <a:solidFill>
                  <a:schemeClr val="dk1"/>
                </a:solidFill>
                <a:latin typeface="Times New Roman"/>
                <a:ea typeface="Times New Roman"/>
                <a:cs typeface="Times New Roman"/>
                <a:sym typeface="Times New Roman"/>
              </a:rPr>
              <a:t>Underground Wireless sensor networks UWSNs comprises several sensory nodes that are hidden in the ground to observe underground conditions.</a:t>
            </a:r>
            <a:endParaRPr sz="2800" b="0" i="0" u="none" strike="noStrike" cap="none" dirty="0">
              <a:solidFill>
                <a:schemeClr val="dk1"/>
              </a:solidFill>
              <a:latin typeface="Times New Roman"/>
              <a:ea typeface="Times New Roman"/>
              <a:cs typeface="Times New Roman"/>
              <a:sym typeface="Times New Roman"/>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a:ea typeface="Times New Roman"/>
                <a:cs typeface="Times New Roman"/>
                <a:sym typeface="Times New Roman"/>
              </a:rPr>
              <a:t>Types of WSN- Underground Wireless Sensor Networks</a:t>
            </a:r>
            <a:br>
              <a:rPr lang="en-US" dirty="0">
                <a:latin typeface="Times New Roman"/>
                <a:ea typeface="Times New Roman"/>
                <a:cs typeface="Times New Roman"/>
                <a:sym typeface="Times New Roman"/>
              </a:rPr>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5" name="Google Shape;251;p19"/>
          <p:cNvSpPr txBox="1">
            <a:spLocks noGrp="1"/>
          </p:cNvSpPr>
          <p:nvPr>
            <p:ph type="body" idx="1"/>
          </p:nvPr>
        </p:nvSpPr>
        <p:spPr>
          <a:xfrm>
            <a:off x="838200" y="1825625"/>
            <a:ext cx="10515600" cy="4651992"/>
          </a:xfrm>
          <a:prstGeom prst="rect">
            <a:avLst/>
          </a:prstGeom>
          <a:noFill/>
          <a:ln>
            <a:noFill/>
          </a:ln>
        </p:spPr>
        <p:txBody>
          <a:bodyPr spcFirstLastPara="1" wrap="square" lIns="95225" tIns="95225" rIns="95225" bIns="95225" anchor="t" anchorCtr="0">
            <a:spAutoFit/>
          </a:bodyPr>
          <a:lstStyle/>
          <a:p>
            <a:pPr marL="476220" marR="0" lvl="0" indent="-363779" algn="just" rtl="0">
              <a:lnSpc>
                <a:spcPct val="115000"/>
              </a:lnSpc>
              <a:spcBef>
                <a:spcPts val="0"/>
              </a:spcBef>
              <a:spcAft>
                <a:spcPts val="0"/>
              </a:spcAft>
              <a:buClr>
                <a:schemeClr val="lt1"/>
              </a:buClr>
              <a:buSzPts val="1900"/>
              <a:buFont typeface="Montserrat"/>
              <a:buChar char="●"/>
            </a:pPr>
            <a:r>
              <a:rPr lang="en-US" b="0" i="0" u="none" strike="noStrike" cap="none" dirty="0">
                <a:solidFill>
                  <a:schemeClr val="dk1"/>
                </a:solidFill>
                <a:latin typeface="Times New Roman"/>
                <a:ea typeface="Times New Roman"/>
                <a:cs typeface="Times New Roman"/>
                <a:sym typeface="Times New Roman"/>
              </a:rPr>
              <a:t>Additional sink nodes are located above the bottom to transfer information from the sensor nodes to the base station, These underground WSNs deployed into the ground are difficult to recharge.</a:t>
            </a:r>
            <a:endParaRPr b="0" i="0" u="none" strike="noStrike" cap="none" dirty="0">
              <a:solidFill>
                <a:schemeClr val="dk1"/>
              </a:solidFill>
              <a:latin typeface="Times New Roman"/>
              <a:ea typeface="Times New Roman"/>
              <a:cs typeface="Times New Roman"/>
              <a:sym typeface="Times New Roman"/>
            </a:endParaRPr>
          </a:p>
          <a:p>
            <a:pPr marL="476220" marR="0" lvl="0" indent="-363779" algn="just" rtl="0">
              <a:lnSpc>
                <a:spcPct val="115000"/>
              </a:lnSpc>
              <a:spcBef>
                <a:spcPts val="0"/>
              </a:spcBef>
              <a:spcAft>
                <a:spcPts val="0"/>
              </a:spcAft>
              <a:buClr>
                <a:schemeClr val="lt1"/>
              </a:buClr>
              <a:buSzPts val="1900"/>
              <a:buFont typeface="Montserrat"/>
              <a:buChar char="●"/>
            </a:pPr>
            <a:endParaRPr lang="en-US" b="0" i="0" u="none" strike="noStrike" cap="none" dirty="0" smtClean="0">
              <a:solidFill>
                <a:schemeClr val="dk1"/>
              </a:solidFill>
              <a:latin typeface="Times New Roman"/>
              <a:ea typeface="Times New Roman"/>
              <a:cs typeface="Times New Roman"/>
              <a:sym typeface="Times New Roman"/>
            </a:endParaRPr>
          </a:p>
          <a:p>
            <a:pPr marL="476220" marR="0" lvl="0" indent="-363779" algn="just" rtl="0">
              <a:lnSpc>
                <a:spcPct val="115000"/>
              </a:lnSpc>
              <a:spcBef>
                <a:spcPts val="0"/>
              </a:spcBef>
              <a:spcAft>
                <a:spcPts val="0"/>
              </a:spcAft>
              <a:buClr>
                <a:schemeClr val="lt1"/>
              </a:buClr>
              <a:buSzPts val="1900"/>
              <a:buFont typeface="Montserrat"/>
              <a:buChar char="●"/>
            </a:pPr>
            <a:r>
              <a:rPr lang="en-US" b="0" i="0" u="none" strike="noStrike" cap="none" dirty="0" smtClean="0">
                <a:solidFill>
                  <a:schemeClr val="dk1"/>
                </a:solidFill>
                <a:latin typeface="Times New Roman"/>
                <a:ea typeface="Times New Roman"/>
                <a:cs typeface="Times New Roman"/>
                <a:sym typeface="Times New Roman"/>
              </a:rPr>
              <a:t>The </a:t>
            </a:r>
            <a:r>
              <a:rPr lang="en-US" b="0" i="0" u="none" strike="noStrike" cap="none" dirty="0">
                <a:solidFill>
                  <a:schemeClr val="dk1"/>
                </a:solidFill>
                <a:latin typeface="Times New Roman"/>
                <a:ea typeface="Times New Roman"/>
                <a:cs typeface="Times New Roman"/>
                <a:sym typeface="Times New Roman"/>
              </a:rPr>
              <a:t>sensor battery nodes equipped with limited battery power are also difficult to recharge. Additionally, the underground environment makes wireless communication a challenge because of the high attenuation and signal loss level. </a:t>
            </a:r>
            <a:endParaRPr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44654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a:ea typeface="Times New Roman"/>
                <a:cs typeface="Times New Roman"/>
                <a:sym typeface="Times New Roman"/>
              </a:rPr>
              <a:t>Types of WSN- Underground Wireless Sensor Networks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954530"/>
            <a:ext cx="10233660" cy="473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512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0"/>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Libre Franklin"/>
              <a:buNone/>
            </a:pPr>
            <a:r>
              <a:rPr lang="en-US">
                <a:latin typeface="Libre Franklin"/>
                <a:ea typeface="Libre Franklin"/>
                <a:cs typeface="Libre Franklin"/>
                <a:sym typeface="Libre Franklin"/>
              </a:rPr>
              <a:t>	</a:t>
            </a:r>
            <a:endParaRPr>
              <a:latin typeface="Libre Franklin"/>
              <a:ea typeface="Libre Franklin"/>
              <a:cs typeface="Libre Franklin"/>
              <a:sym typeface="Libre Franklin"/>
            </a:endParaRPr>
          </a:p>
        </p:txBody>
      </p:sp>
      <p:sp>
        <p:nvSpPr>
          <p:cNvPr id="260" name="Google Shape;260;p20"/>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b="0" i="0" u="none" strike="noStrike" cap="none">
              <a:solidFill>
                <a:schemeClr val="dk1"/>
              </a:solidFill>
              <a:latin typeface="Calibri"/>
              <a:ea typeface="Calibri"/>
              <a:cs typeface="Calibri"/>
              <a:sym typeface="Calibri"/>
            </a:endParaRPr>
          </a:p>
        </p:txBody>
      </p:sp>
      <p:sp>
        <p:nvSpPr>
          <p:cNvPr id="261" name="Google Shape;261;p20"/>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b="0" i="0" u="none" strike="noStrike" cap="none" dirty="0">
                <a:solidFill>
                  <a:schemeClr val="dk1"/>
                </a:solidFill>
                <a:latin typeface="Montserrat ExtraBold"/>
                <a:ea typeface="Montserrat ExtraBold"/>
                <a:cs typeface="Montserrat ExtraBold"/>
                <a:sym typeface="Montserrat ExtraBold"/>
              </a:rPr>
              <a:t>Types of WSN- Underwater Wireless Sensor Networks</a:t>
            </a:r>
            <a:endParaRPr sz="2300" b="0" i="0" u="none" strike="noStrike" cap="none" dirty="0">
              <a:solidFill>
                <a:schemeClr val="dk1"/>
              </a:solidFill>
              <a:latin typeface="Montserrat ExtraBold"/>
              <a:ea typeface="Montserrat ExtraBold"/>
              <a:cs typeface="Montserrat ExtraBold"/>
              <a:sym typeface="Montserrat ExtraBold"/>
            </a:endParaRPr>
          </a:p>
        </p:txBody>
      </p:sp>
      <p:sp>
        <p:nvSpPr>
          <p:cNvPr id="263" name="Google Shape;263;p20"/>
          <p:cNvSpPr/>
          <p:nvPr/>
        </p:nvSpPr>
        <p:spPr>
          <a:xfrm>
            <a:off x="196014" y="1222844"/>
            <a:ext cx="5938200" cy="2828400"/>
          </a:xfrm>
          <a:prstGeom prst="rect">
            <a:avLst/>
          </a:prstGeom>
          <a:noFill/>
          <a:ln>
            <a:noFill/>
          </a:ln>
        </p:spPr>
      </p:sp>
      <p:sp>
        <p:nvSpPr>
          <p:cNvPr id="264" name="Google Shape;264;p20"/>
          <p:cNvSpPr txBox="1"/>
          <p:nvPr/>
        </p:nvSpPr>
        <p:spPr>
          <a:xfrm>
            <a:off x="411480" y="1039269"/>
            <a:ext cx="11700691" cy="4156472"/>
          </a:xfrm>
          <a:prstGeom prst="rect">
            <a:avLst/>
          </a:prstGeom>
          <a:noFill/>
          <a:ln>
            <a:noFill/>
          </a:ln>
        </p:spPr>
        <p:txBody>
          <a:bodyPr spcFirstLastPara="1" wrap="square" lIns="95225" tIns="95225" rIns="95225" bIns="95225" anchor="t" anchorCtr="0">
            <a:spAutoFit/>
          </a:bodyPr>
          <a:lstStyle/>
          <a:p>
            <a:pPr marL="476220" marR="0" lvl="0" indent="-363779" algn="just" rtl="0">
              <a:lnSpc>
                <a:spcPct val="115000"/>
              </a:lnSpc>
              <a:spcBef>
                <a:spcPts val="0"/>
              </a:spcBef>
              <a:spcAft>
                <a:spcPts val="0"/>
              </a:spcAft>
              <a:buClr>
                <a:schemeClr val="lt1"/>
              </a:buClr>
              <a:buSzPts val="1900"/>
              <a:buFont typeface="Montserrat"/>
              <a:buChar char="●"/>
            </a:pPr>
            <a:r>
              <a:rPr lang="en-US" sz="2800" b="0" i="0" u="none" strike="noStrike" cap="none" dirty="0">
                <a:solidFill>
                  <a:schemeClr val="dk1"/>
                </a:solidFill>
                <a:latin typeface="Montserrat"/>
                <a:ea typeface="Montserrat"/>
                <a:cs typeface="Montserrat"/>
                <a:sym typeface="Montserrat"/>
              </a:rPr>
              <a:t>About more than 70% of the earth’s planet is occupied with water. </a:t>
            </a:r>
            <a:endParaRPr lang="en-US" sz="2800" b="0" i="0" u="none" strike="noStrike" cap="none" dirty="0" smtClean="0">
              <a:solidFill>
                <a:schemeClr val="dk1"/>
              </a:solidFill>
              <a:latin typeface="Montserrat"/>
              <a:ea typeface="Montserrat"/>
              <a:cs typeface="Montserrat"/>
              <a:sym typeface="Montserrat"/>
            </a:endParaRPr>
          </a:p>
          <a:p>
            <a:pPr marL="476220" marR="0" lvl="0" indent="-363779" algn="just" rtl="0">
              <a:lnSpc>
                <a:spcPct val="115000"/>
              </a:lnSpc>
              <a:spcBef>
                <a:spcPts val="0"/>
              </a:spcBef>
              <a:spcAft>
                <a:spcPts val="0"/>
              </a:spcAft>
              <a:buClr>
                <a:schemeClr val="lt1"/>
              </a:buClr>
              <a:buSzPts val="1900"/>
              <a:buFont typeface="Montserrat"/>
              <a:buChar char="●"/>
            </a:pPr>
            <a:endParaRPr lang="en-US" sz="2800" dirty="0">
              <a:solidFill>
                <a:schemeClr val="dk1"/>
              </a:solidFill>
              <a:latin typeface="Montserrat"/>
              <a:ea typeface="Montserrat"/>
              <a:cs typeface="Montserrat"/>
              <a:sym typeface="Montserrat"/>
            </a:endParaRPr>
          </a:p>
          <a:p>
            <a:pPr marL="112441" marR="0" lvl="0" algn="just" rtl="0">
              <a:lnSpc>
                <a:spcPct val="115000"/>
              </a:lnSpc>
              <a:spcBef>
                <a:spcPts val="0"/>
              </a:spcBef>
              <a:spcAft>
                <a:spcPts val="0"/>
              </a:spcAft>
              <a:buClr>
                <a:schemeClr val="lt1"/>
              </a:buClr>
              <a:buSzPts val="1900"/>
            </a:pPr>
            <a:r>
              <a:rPr lang="en-US" sz="2800" dirty="0">
                <a:solidFill>
                  <a:schemeClr val="dk1"/>
                </a:solidFill>
                <a:latin typeface="Montserrat"/>
                <a:ea typeface="Montserrat"/>
                <a:cs typeface="Montserrat"/>
                <a:sym typeface="Montserrat"/>
              </a:rPr>
              <a:t> </a:t>
            </a:r>
            <a:r>
              <a:rPr lang="en-US" sz="2800" dirty="0" smtClean="0">
                <a:solidFill>
                  <a:schemeClr val="dk1"/>
                </a:solidFill>
                <a:latin typeface="Montserrat"/>
                <a:ea typeface="Montserrat"/>
                <a:cs typeface="Montserrat"/>
                <a:sym typeface="Montserrat"/>
              </a:rPr>
              <a:t>    </a:t>
            </a:r>
            <a:r>
              <a:rPr lang="en-US" sz="2800" b="0" i="0" u="none" strike="noStrike" cap="none" dirty="0" smtClean="0">
                <a:solidFill>
                  <a:schemeClr val="dk1"/>
                </a:solidFill>
                <a:latin typeface="Montserrat"/>
                <a:ea typeface="Montserrat"/>
                <a:cs typeface="Montserrat"/>
                <a:sym typeface="Montserrat"/>
              </a:rPr>
              <a:t>These </a:t>
            </a:r>
            <a:r>
              <a:rPr lang="en-US" sz="2800" b="0" i="0" u="none" strike="noStrike" cap="none" dirty="0">
                <a:solidFill>
                  <a:schemeClr val="dk1"/>
                </a:solidFill>
                <a:latin typeface="Montserrat"/>
                <a:ea typeface="Montserrat"/>
                <a:cs typeface="Montserrat"/>
                <a:sym typeface="Montserrat"/>
              </a:rPr>
              <a:t>networks contain several sensor nodes and vehicles deployed underwater. </a:t>
            </a:r>
            <a:endParaRPr lang="en-US" sz="2800" b="0" i="0" u="none" strike="noStrike" cap="none" dirty="0" smtClean="0">
              <a:solidFill>
                <a:schemeClr val="dk1"/>
              </a:solidFill>
              <a:latin typeface="Montserrat"/>
              <a:ea typeface="Montserrat"/>
              <a:cs typeface="Montserrat"/>
              <a:sym typeface="Montserrat"/>
            </a:endParaRPr>
          </a:p>
          <a:p>
            <a:pPr marL="112441" marR="0" lvl="0" algn="just" rtl="0">
              <a:lnSpc>
                <a:spcPct val="115000"/>
              </a:lnSpc>
              <a:spcBef>
                <a:spcPts val="0"/>
              </a:spcBef>
              <a:spcAft>
                <a:spcPts val="0"/>
              </a:spcAft>
              <a:buClr>
                <a:schemeClr val="lt1"/>
              </a:buClr>
              <a:buSzPts val="1900"/>
            </a:pPr>
            <a:endParaRPr lang="en-US" sz="2800" dirty="0">
              <a:solidFill>
                <a:schemeClr val="dk1"/>
              </a:solidFill>
              <a:latin typeface="Montserrat"/>
              <a:ea typeface="Montserrat"/>
              <a:cs typeface="Montserrat"/>
              <a:sym typeface="Montserrat"/>
            </a:endParaRPr>
          </a:p>
          <a:p>
            <a:pPr marL="112441" marR="0" lvl="0" algn="just" rtl="0">
              <a:lnSpc>
                <a:spcPct val="115000"/>
              </a:lnSpc>
              <a:spcBef>
                <a:spcPts val="0"/>
              </a:spcBef>
              <a:spcAft>
                <a:spcPts val="0"/>
              </a:spcAft>
              <a:buClr>
                <a:schemeClr val="lt1"/>
              </a:buClr>
              <a:buSzPts val="1900"/>
            </a:pPr>
            <a:r>
              <a:rPr lang="en-US" sz="2800" b="0" i="0" u="none" strike="noStrike" cap="none" dirty="0" smtClean="0">
                <a:solidFill>
                  <a:schemeClr val="dk1"/>
                </a:solidFill>
                <a:latin typeface="Montserrat"/>
                <a:ea typeface="Montserrat"/>
                <a:cs typeface="Montserrat"/>
                <a:sym typeface="Montserrat"/>
              </a:rPr>
              <a:t>Autonomous </a:t>
            </a:r>
            <a:r>
              <a:rPr lang="en-US" sz="2800" b="0" i="0" u="none" strike="noStrike" cap="none" dirty="0">
                <a:solidFill>
                  <a:schemeClr val="dk1"/>
                </a:solidFill>
                <a:latin typeface="Montserrat"/>
                <a:ea typeface="Montserrat"/>
                <a:cs typeface="Montserrat"/>
                <a:sym typeface="Montserrat"/>
              </a:rPr>
              <a:t>underwater devices and vehicles are used to collect data from these sensor nodes</a:t>
            </a:r>
            <a:r>
              <a:rPr lang="en-US" sz="2100" b="0" i="0" u="none" strike="noStrike" cap="none" dirty="0">
                <a:solidFill>
                  <a:schemeClr val="dk1"/>
                </a:solidFill>
                <a:latin typeface="Montserrat"/>
                <a:ea typeface="Montserrat"/>
                <a:cs typeface="Montserrat"/>
                <a:sym typeface="Montserrat"/>
              </a:rPr>
              <a:t>.</a:t>
            </a:r>
            <a:endParaRPr sz="1800" b="0" i="0" u="none" strike="noStrike" cap="none" dirty="0">
              <a:solidFill>
                <a:schemeClr val="dk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title"/>
          </p:nvPr>
        </p:nvSpPr>
        <p:spPr>
          <a:xfrm>
            <a:off x="805542" y="6304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Study of RF </a:t>
            </a:r>
            <a:endParaRPr dirty="0"/>
          </a:p>
        </p:txBody>
      </p:sp>
      <p:sp>
        <p:nvSpPr>
          <p:cNvPr id="104" name="Google Shape;104;p3"/>
          <p:cNvSpPr txBox="1">
            <a:spLocks noGrp="1"/>
          </p:cNvSpPr>
          <p:nvPr>
            <p:ph type="body" idx="1"/>
          </p:nvPr>
        </p:nvSpPr>
        <p:spPr>
          <a:xfrm>
            <a:off x="864296" y="1447800"/>
            <a:ext cx="10382824" cy="486156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b="1" dirty="0"/>
              <a:t>Radio Frequency Identification (RFID</a:t>
            </a:r>
            <a:r>
              <a:rPr lang="en-US" b="1" dirty="0" smtClean="0"/>
              <a:t>)</a:t>
            </a:r>
          </a:p>
          <a:p>
            <a:pPr marL="0" lvl="0" indent="0" algn="just" rtl="0">
              <a:lnSpc>
                <a:spcPct val="90000"/>
              </a:lnSpc>
              <a:spcBef>
                <a:spcPts val="0"/>
              </a:spcBef>
              <a:spcAft>
                <a:spcPts val="0"/>
              </a:spcAft>
              <a:buClr>
                <a:schemeClr val="dk1"/>
              </a:buClr>
              <a:buSzPts val="2800"/>
              <a:buNone/>
            </a:pPr>
            <a:endParaRPr dirty="0"/>
          </a:p>
          <a:p>
            <a:pPr marL="685800" lvl="1" indent="-228600" algn="just" rtl="0">
              <a:lnSpc>
                <a:spcPct val="150000"/>
              </a:lnSpc>
              <a:spcBef>
                <a:spcPts val="500"/>
              </a:spcBef>
              <a:spcAft>
                <a:spcPts val="0"/>
              </a:spcAft>
              <a:buClr>
                <a:schemeClr val="dk1"/>
              </a:buClr>
              <a:buSzPts val="2400"/>
              <a:buChar char="•"/>
            </a:pPr>
            <a:r>
              <a:rPr lang="en-US" sz="2800" dirty="0"/>
              <a:t>It is very simple, cost effective way of item identification </a:t>
            </a:r>
            <a:endParaRPr sz="2800" dirty="0"/>
          </a:p>
          <a:p>
            <a:pPr marL="685800" lvl="1" indent="-228600" algn="just" rtl="0">
              <a:lnSpc>
                <a:spcPct val="150000"/>
              </a:lnSpc>
              <a:spcBef>
                <a:spcPts val="500"/>
              </a:spcBef>
              <a:spcAft>
                <a:spcPts val="0"/>
              </a:spcAft>
              <a:buClr>
                <a:schemeClr val="dk1"/>
              </a:buClr>
              <a:buSzPts val="2400"/>
              <a:buChar char="•"/>
            </a:pPr>
            <a:r>
              <a:rPr lang="en-US" sz="2800" dirty="0"/>
              <a:t>RFID tag is simplified, low cost, disposable contactless smart card.</a:t>
            </a:r>
            <a:endParaRPr sz="2800" dirty="0"/>
          </a:p>
          <a:p>
            <a:pPr marL="685800" lvl="1" indent="-228600" algn="just" rtl="0">
              <a:lnSpc>
                <a:spcPct val="150000"/>
              </a:lnSpc>
              <a:spcBef>
                <a:spcPts val="500"/>
              </a:spcBef>
              <a:spcAft>
                <a:spcPts val="0"/>
              </a:spcAft>
              <a:buClr>
                <a:schemeClr val="dk1"/>
              </a:buClr>
              <a:buSzPts val="2400"/>
              <a:buChar char="•"/>
            </a:pPr>
            <a:r>
              <a:rPr lang="en-US" sz="2800" dirty="0"/>
              <a:t>RFID tag include a chip that store a static number (ID) and attributes of the tagged object and an antenna that enables the chip to transmit the store number to a reader</a:t>
            </a:r>
            <a:endParaRPr sz="2800" dirty="0"/>
          </a:p>
          <a:p>
            <a:pPr marL="457200" lvl="1" indent="0" algn="just" rtl="0">
              <a:lnSpc>
                <a:spcPct val="150000"/>
              </a:lnSpc>
              <a:spcBef>
                <a:spcPts val="500"/>
              </a:spcBef>
              <a:spcAft>
                <a:spcPts val="0"/>
              </a:spcAft>
              <a:buClr>
                <a:schemeClr val="dk1"/>
              </a:buClr>
              <a:buSzPts val="2400"/>
              <a:buNone/>
            </a:pPr>
            <a:endParaRPr dirty="0"/>
          </a:p>
        </p:txBody>
      </p:sp>
      <p:sp>
        <p:nvSpPr>
          <p:cNvPr id="106" name="Google Shape;10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latin typeface="Montserrat ExtraBold"/>
                <a:ea typeface="Montserrat ExtraBold"/>
                <a:cs typeface="Montserrat ExtraBold"/>
                <a:sym typeface="Montserrat ExtraBold"/>
              </a:rPr>
              <a:t>Types of WSN- Underwater Wireless Sensor Networks</a:t>
            </a:r>
            <a:br>
              <a:rPr lang="en-US" dirty="0">
                <a:latin typeface="Montserrat ExtraBold"/>
                <a:ea typeface="Montserrat ExtraBold"/>
                <a:cs typeface="Montserrat ExtraBold"/>
                <a:sym typeface="Montserrat ExtraBold"/>
              </a:rPr>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5" name="Google Shape;262;p20"/>
          <p:cNvSpPr txBox="1">
            <a:spLocks noGrp="1"/>
          </p:cNvSpPr>
          <p:nvPr>
            <p:ph type="body" idx="1"/>
          </p:nvPr>
        </p:nvSpPr>
        <p:spPr>
          <a:xfrm>
            <a:off x="838200" y="1825625"/>
            <a:ext cx="10515600" cy="4014895"/>
          </a:xfrm>
          <a:prstGeom prst="rect">
            <a:avLst/>
          </a:prstGeom>
          <a:noFill/>
          <a:ln>
            <a:noFill/>
          </a:ln>
        </p:spPr>
        <p:txBody>
          <a:bodyPr spcFirstLastPara="1" wrap="square" lIns="95225" tIns="95225" rIns="95225" bIns="95225" anchor="t" anchorCtr="0">
            <a:spAutoFit/>
          </a:bodyPr>
          <a:lstStyle/>
          <a:p>
            <a:pPr marL="476220" marR="0" lvl="0" indent="-363779" algn="just" rtl="0">
              <a:lnSpc>
                <a:spcPct val="115000"/>
              </a:lnSpc>
              <a:spcBef>
                <a:spcPts val="0"/>
              </a:spcBef>
              <a:spcAft>
                <a:spcPts val="0"/>
              </a:spcAft>
              <a:buClr>
                <a:schemeClr val="lt1"/>
              </a:buClr>
              <a:buSzPts val="1900"/>
              <a:buFont typeface="Montserrat"/>
              <a:buChar char="●"/>
            </a:pPr>
            <a:r>
              <a:rPr lang="en-US" sz="2400" b="0" i="0" u="none" strike="noStrike" cap="none" dirty="0">
                <a:solidFill>
                  <a:schemeClr val="dk1"/>
                </a:solidFill>
                <a:latin typeface="Montserrat"/>
                <a:ea typeface="Montserrat"/>
                <a:cs typeface="Montserrat"/>
                <a:sym typeface="Montserrat"/>
              </a:rPr>
              <a:t>A challenge of underwater communication may be a long propagation delay, and bandwidth and sensor failures. </a:t>
            </a:r>
            <a:endParaRPr lang="en-US" sz="2400" b="0" i="0" u="none" strike="noStrike" cap="none" dirty="0" smtClean="0">
              <a:solidFill>
                <a:schemeClr val="dk1"/>
              </a:solidFill>
              <a:latin typeface="Montserrat"/>
              <a:ea typeface="Montserrat"/>
              <a:cs typeface="Montserrat"/>
              <a:sym typeface="Montserrat"/>
            </a:endParaRPr>
          </a:p>
          <a:p>
            <a:pPr marL="476220" marR="0" lvl="0" indent="-363779" algn="just" rtl="0">
              <a:lnSpc>
                <a:spcPct val="115000"/>
              </a:lnSpc>
              <a:spcBef>
                <a:spcPts val="0"/>
              </a:spcBef>
              <a:spcAft>
                <a:spcPts val="0"/>
              </a:spcAft>
              <a:buClr>
                <a:schemeClr val="lt1"/>
              </a:buClr>
              <a:buSzPts val="1900"/>
              <a:buFont typeface="Montserrat"/>
              <a:buChar char="●"/>
            </a:pPr>
            <a:endParaRPr lang="en-US" sz="2400" dirty="0">
              <a:latin typeface="Montserrat"/>
              <a:ea typeface="Montserrat"/>
              <a:cs typeface="Montserrat"/>
              <a:sym typeface="Montserrat"/>
            </a:endParaRPr>
          </a:p>
          <a:p>
            <a:pPr marL="476220" marR="0" lvl="0" indent="-363779" algn="just" rtl="0">
              <a:lnSpc>
                <a:spcPct val="115000"/>
              </a:lnSpc>
              <a:spcBef>
                <a:spcPts val="0"/>
              </a:spcBef>
              <a:spcAft>
                <a:spcPts val="0"/>
              </a:spcAft>
              <a:buClr>
                <a:schemeClr val="lt1"/>
              </a:buClr>
              <a:buSzPts val="1900"/>
              <a:buFont typeface="Montserrat"/>
              <a:buChar char="●"/>
            </a:pPr>
            <a:r>
              <a:rPr lang="en-US" sz="2400" b="0" i="0" u="none" strike="noStrike" cap="none" dirty="0" smtClean="0">
                <a:solidFill>
                  <a:schemeClr val="dk1"/>
                </a:solidFill>
                <a:latin typeface="Montserrat"/>
                <a:ea typeface="Montserrat"/>
                <a:cs typeface="Montserrat"/>
                <a:sym typeface="Montserrat"/>
              </a:rPr>
              <a:t>Underwater</a:t>
            </a:r>
            <a:r>
              <a:rPr lang="en-US" sz="2400" b="0" i="0" u="none" strike="noStrike" cap="none" dirty="0">
                <a:solidFill>
                  <a:schemeClr val="dk1"/>
                </a:solidFill>
                <a:latin typeface="Montserrat"/>
                <a:ea typeface="Montserrat"/>
                <a:cs typeface="Montserrat"/>
                <a:sym typeface="Montserrat"/>
              </a:rPr>
              <a:t>, WSNs are equipped with a limited battery that can’t be recharged or replaced.</a:t>
            </a:r>
            <a:endParaRPr sz="2400" b="0" i="0" u="none" strike="noStrike" cap="none" dirty="0">
              <a:solidFill>
                <a:schemeClr val="dk1"/>
              </a:solidFill>
              <a:latin typeface="Montserrat"/>
              <a:ea typeface="Montserrat"/>
              <a:cs typeface="Montserrat"/>
              <a:sym typeface="Montserrat"/>
            </a:endParaRPr>
          </a:p>
          <a:p>
            <a:pPr marL="476220" marR="0" lvl="0" indent="-363779" algn="just" rtl="0">
              <a:lnSpc>
                <a:spcPct val="115000"/>
              </a:lnSpc>
              <a:spcBef>
                <a:spcPts val="0"/>
              </a:spcBef>
              <a:spcAft>
                <a:spcPts val="0"/>
              </a:spcAft>
              <a:buClr>
                <a:schemeClr val="lt1"/>
              </a:buClr>
              <a:buSzPts val="1900"/>
              <a:buFont typeface="Montserrat"/>
              <a:buChar char="●"/>
            </a:pPr>
            <a:endParaRPr lang="en-US" sz="2400" b="0" i="0" u="none" strike="noStrike" cap="none" dirty="0" smtClean="0">
              <a:solidFill>
                <a:schemeClr val="dk1"/>
              </a:solidFill>
              <a:latin typeface="Montserrat"/>
              <a:ea typeface="Montserrat"/>
              <a:cs typeface="Montserrat"/>
              <a:sym typeface="Montserrat"/>
            </a:endParaRPr>
          </a:p>
          <a:p>
            <a:pPr marL="476220" marR="0" lvl="0" indent="-363779" algn="just" rtl="0">
              <a:lnSpc>
                <a:spcPct val="115000"/>
              </a:lnSpc>
              <a:spcBef>
                <a:spcPts val="0"/>
              </a:spcBef>
              <a:spcAft>
                <a:spcPts val="0"/>
              </a:spcAft>
              <a:buClr>
                <a:schemeClr val="lt1"/>
              </a:buClr>
              <a:buSzPts val="1900"/>
              <a:buFont typeface="Montserrat"/>
              <a:buChar char="●"/>
            </a:pPr>
            <a:r>
              <a:rPr lang="en-US" sz="2400" b="0" i="0" u="none" strike="noStrike" cap="none" dirty="0" smtClean="0">
                <a:solidFill>
                  <a:schemeClr val="dk1"/>
                </a:solidFill>
                <a:latin typeface="Montserrat"/>
                <a:ea typeface="Montserrat"/>
                <a:cs typeface="Montserrat"/>
                <a:sym typeface="Montserrat"/>
              </a:rPr>
              <a:t>The </a:t>
            </a:r>
            <a:r>
              <a:rPr lang="en-US" sz="2400" b="0" i="0" u="none" strike="noStrike" cap="none" dirty="0">
                <a:solidFill>
                  <a:schemeClr val="dk1"/>
                </a:solidFill>
                <a:latin typeface="Montserrat"/>
                <a:ea typeface="Montserrat"/>
                <a:cs typeface="Montserrat"/>
                <a:sym typeface="Montserrat"/>
              </a:rPr>
              <a:t>difficulty of energy conservation for underwater WSNs involves the development of underwater communication and networking techniques. </a:t>
            </a:r>
            <a:endParaRPr sz="2400" b="0" i="0" u="none" strike="noStrike" cap="none"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868570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ontserrat ExtraBold"/>
                <a:ea typeface="Montserrat ExtraBold"/>
                <a:cs typeface="Montserrat ExtraBold"/>
                <a:sym typeface="Montserrat ExtraBold"/>
              </a:rPr>
              <a:t>Types of WSN- Underwater Wireless Sensor Networks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 y="1932623"/>
            <a:ext cx="10988040"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8522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1"/>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Libre Franklin"/>
              <a:buNone/>
            </a:pPr>
            <a:r>
              <a:rPr lang="en-US">
                <a:latin typeface="Libre Franklin"/>
                <a:ea typeface="Libre Franklin"/>
                <a:cs typeface="Libre Franklin"/>
                <a:sym typeface="Libre Franklin"/>
              </a:rPr>
              <a:t>	</a:t>
            </a:r>
            <a:endParaRPr>
              <a:latin typeface="Libre Franklin"/>
              <a:ea typeface="Libre Franklin"/>
              <a:cs typeface="Libre Franklin"/>
              <a:sym typeface="Libre Franklin"/>
            </a:endParaRPr>
          </a:p>
        </p:txBody>
      </p:sp>
      <p:sp>
        <p:nvSpPr>
          <p:cNvPr id="270" name="Google Shape;270;p21"/>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b="0" i="0" u="none" strike="noStrike" cap="none">
              <a:solidFill>
                <a:schemeClr val="dk1"/>
              </a:solidFill>
              <a:latin typeface="Calibri"/>
              <a:ea typeface="Calibri"/>
              <a:cs typeface="Calibri"/>
              <a:sym typeface="Calibri"/>
            </a:endParaRPr>
          </a:p>
        </p:txBody>
      </p:sp>
      <p:sp>
        <p:nvSpPr>
          <p:cNvPr id="271" name="Google Shape;271;p21"/>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b="0" i="0" u="none" strike="noStrike" cap="none" dirty="0">
                <a:solidFill>
                  <a:schemeClr val="dk1"/>
                </a:solidFill>
                <a:latin typeface="Montserrat ExtraBold"/>
                <a:ea typeface="Montserrat ExtraBold"/>
                <a:cs typeface="Montserrat ExtraBold"/>
                <a:sym typeface="Montserrat ExtraBold"/>
              </a:rPr>
              <a:t>Types of WSN- Multimedia Wireless Sensor Networks</a:t>
            </a:r>
            <a:endParaRPr sz="2300" b="0" i="0" u="none" strike="noStrike" cap="none" dirty="0">
              <a:solidFill>
                <a:schemeClr val="dk1"/>
              </a:solidFill>
              <a:latin typeface="Montserrat ExtraBold"/>
              <a:ea typeface="Montserrat ExtraBold"/>
              <a:cs typeface="Montserrat ExtraBold"/>
              <a:sym typeface="Montserrat ExtraBold"/>
            </a:endParaRPr>
          </a:p>
        </p:txBody>
      </p:sp>
      <p:sp>
        <p:nvSpPr>
          <p:cNvPr id="272" name="Google Shape;272;p21"/>
          <p:cNvSpPr txBox="1"/>
          <p:nvPr/>
        </p:nvSpPr>
        <p:spPr>
          <a:xfrm>
            <a:off x="195906" y="5134189"/>
            <a:ext cx="11801867" cy="1201054"/>
          </a:xfrm>
          <a:prstGeom prst="rect">
            <a:avLst/>
          </a:prstGeom>
          <a:noFill/>
          <a:ln>
            <a:noFill/>
          </a:ln>
        </p:spPr>
        <p:txBody>
          <a:bodyPr spcFirstLastPara="1" wrap="square" lIns="95225" tIns="95225" rIns="95225" bIns="95225" anchor="t" anchorCtr="0">
            <a:spAutoFit/>
          </a:bodyPr>
          <a:lstStyle/>
          <a:p>
            <a:pPr marL="476220" marR="0" lvl="0" indent="-350550" algn="just" rtl="0">
              <a:lnSpc>
                <a:spcPct val="115000"/>
              </a:lnSpc>
              <a:spcBef>
                <a:spcPts val="0"/>
              </a:spcBef>
              <a:spcAft>
                <a:spcPts val="0"/>
              </a:spcAft>
              <a:buClr>
                <a:schemeClr val="lt1"/>
              </a:buClr>
              <a:buSzPts val="1700"/>
              <a:buFont typeface="Montserrat"/>
              <a:buChar char="●"/>
            </a:pPr>
            <a:r>
              <a:rPr lang="en-US" sz="1900" b="0" i="0" u="none" strike="noStrike" cap="none">
                <a:solidFill>
                  <a:schemeClr val="dk1"/>
                </a:solidFill>
                <a:latin typeface="Montserrat"/>
                <a:ea typeface="Montserrat"/>
                <a:cs typeface="Montserrat"/>
                <a:sym typeface="Montserrat"/>
              </a:rPr>
              <a:t>The challenges with the Multimedia WSNs include high bandwidth requirements, high energy consumption, processing, and compressing techniques. Additionally, multimedia contents need high bandwidth for the content to be delivered properly and easily.</a:t>
            </a:r>
            <a:endParaRPr sz="1900" b="0" i="0" u="none" strike="noStrike" cap="none">
              <a:solidFill>
                <a:schemeClr val="dk1"/>
              </a:solidFill>
              <a:latin typeface="Montserrat"/>
              <a:ea typeface="Montserrat"/>
              <a:cs typeface="Montserrat"/>
              <a:sym typeface="Montserrat"/>
            </a:endParaRPr>
          </a:p>
        </p:txBody>
      </p:sp>
      <p:sp>
        <p:nvSpPr>
          <p:cNvPr id="273" name="Google Shape;273;p21"/>
          <p:cNvSpPr txBox="1"/>
          <p:nvPr/>
        </p:nvSpPr>
        <p:spPr>
          <a:xfrm>
            <a:off x="6216367" y="994397"/>
            <a:ext cx="5702033" cy="3554775"/>
          </a:xfrm>
          <a:prstGeom prst="rect">
            <a:avLst/>
          </a:prstGeom>
          <a:noFill/>
          <a:ln>
            <a:noFill/>
          </a:ln>
        </p:spPr>
        <p:txBody>
          <a:bodyPr spcFirstLastPara="1" wrap="square" lIns="95225" tIns="95225" rIns="95225" bIns="95225" anchor="t" anchorCtr="0">
            <a:spAutoFit/>
          </a:bodyPr>
          <a:lstStyle/>
          <a:p>
            <a:pPr marL="476220" marR="0" lvl="0" indent="-357165" algn="just" rtl="0">
              <a:lnSpc>
                <a:spcPct val="115000"/>
              </a:lnSpc>
              <a:spcBef>
                <a:spcPts val="0"/>
              </a:spcBef>
              <a:spcAft>
                <a:spcPts val="0"/>
              </a:spcAft>
              <a:buClr>
                <a:schemeClr val="lt1"/>
              </a:buClr>
              <a:buSzPts val="1800"/>
              <a:buFont typeface="Montserrat"/>
              <a:buChar char="●"/>
            </a:pPr>
            <a:r>
              <a:rPr lang="en-US" sz="1900" b="0" i="0" u="none" strike="noStrike" cap="none">
                <a:solidFill>
                  <a:schemeClr val="dk1"/>
                </a:solidFill>
                <a:latin typeface="Montserrat"/>
                <a:ea typeface="Montserrat"/>
                <a:cs typeface="Montserrat"/>
                <a:sym typeface="Montserrat"/>
              </a:rPr>
              <a:t>Multimedia wireless sensor networks are proposed to enable tracking and monitoring of events in the sort of multimedia, like video, imaging, and audio.</a:t>
            </a:r>
            <a:endParaRPr sz="1900" b="0" i="0" u="none" strike="noStrike" cap="none">
              <a:solidFill>
                <a:schemeClr val="dk1"/>
              </a:solidFill>
              <a:latin typeface="Montserrat"/>
              <a:ea typeface="Montserrat"/>
              <a:cs typeface="Montserrat"/>
              <a:sym typeface="Montserrat"/>
            </a:endParaRPr>
          </a:p>
          <a:p>
            <a:pPr marL="476220" marR="0" lvl="0" indent="-357165" algn="just" rtl="0">
              <a:lnSpc>
                <a:spcPct val="115000"/>
              </a:lnSpc>
              <a:spcBef>
                <a:spcPts val="0"/>
              </a:spcBef>
              <a:spcAft>
                <a:spcPts val="0"/>
              </a:spcAft>
              <a:buClr>
                <a:schemeClr val="lt1"/>
              </a:buClr>
              <a:buSzPts val="1800"/>
              <a:buFont typeface="Montserrat"/>
              <a:buChar char="●"/>
            </a:pPr>
            <a:r>
              <a:rPr lang="en-US" sz="1900" b="0" i="0" u="none" strike="noStrike" cap="none">
                <a:solidFill>
                  <a:schemeClr val="dk1"/>
                </a:solidFill>
                <a:latin typeface="Montserrat"/>
                <a:ea typeface="Montserrat"/>
                <a:cs typeface="Montserrat"/>
                <a:sym typeface="Montserrat"/>
              </a:rPr>
              <a:t>These networks contain low-cost sensor nodes equipped with cameras and microphones. These sensory nodes of Multimedia WSNs are interconnected together over a wireless connection for data retrieval, data compression, and correlation.</a:t>
            </a:r>
            <a:endParaRPr sz="1900" b="0" i="0" u="none" strike="noStrike" cap="none">
              <a:solidFill>
                <a:schemeClr val="dk1"/>
              </a:solidFill>
              <a:latin typeface="Montserrat"/>
              <a:ea typeface="Montserrat"/>
              <a:cs typeface="Montserrat"/>
              <a:sym typeface="Montserrat"/>
            </a:endParaRPr>
          </a:p>
        </p:txBody>
      </p:sp>
      <p:pic>
        <p:nvPicPr>
          <p:cNvPr id="274" name="Google Shape;274;p21"/>
          <p:cNvPicPr preferRelativeResize="0"/>
          <p:nvPr/>
        </p:nvPicPr>
        <p:blipFill rotWithShape="1">
          <a:blip r:embed="rId3">
            <a:alphaModFix/>
          </a:blip>
          <a:srcRect/>
          <a:stretch/>
        </p:blipFill>
        <p:spPr>
          <a:xfrm>
            <a:off x="456785" y="1204847"/>
            <a:ext cx="6020461" cy="3683498"/>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2"/>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Libre Franklin"/>
              <a:buNone/>
            </a:pPr>
            <a:r>
              <a:rPr lang="en-US">
                <a:solidFill>
                  <a:srgbClr val="FFC000"/>
                </a:solidFill>
                <a:latin typeface="Libre Franklin"/>
                <a:ea typeface="Libre Franklin"/>
                <a:cs typeface="Libre Franklin"/>
                <a:sym typeface="Libre Franklin"/>
              </a:rPr>
              <a:t>	</a:t>
            </a:r>
            <a:endParaRPr>
              <a:solidFill>
                <a:srgbClr val="FFC000"/>
              </a:solidFill>
              <a:latin typeface="Libre Franklin"/>
              <a:ea typeface="Libre Franklin"/>
              <a:cs typeface="Libre Franklin"/>
              <a:sym typeface="Libre Franklin"/>
            </a:endParaRPr>
          </a:p>
        </p:txBody>
      </p:sp>
      <p:sp>
        <p:nvSpPr>
          <p:cNvPr id="280" name="Google Shape;280;p22"/>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alibri"/>
              <a:ea typeface="Calibri"/>
              <a:cs typeface="Calibri"/>
              <a:sym typeface="Calibri"/>
            </a:endParaRPr>
          </a:p>
        </p:txBody>
      </p:sp>
      <p:sp>
        <p:nvSpPr>
          <p:cNvPr id="281" name="Google Shape;281;p22"/>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b="0" i="0" u="none" strike="noStrike" cap="none">
                <a:solidFill>
                  <a:schemeClr val="dk1"/>
                </a:solidFill>
                <a:latin typeface="Montserrat ExtraBold"/>
                <a:ea typeface="Montserrat ExtraBold"/>
                <a:cs typeface="Montserrat ExtraBold"/>
                <a:sym typeface="Montserrat ExtraBold"/>
              </a:rPr>
              <a:t>Types of WSN- </a:t>
            </a:r>
            <a:r>
              <a:rPr lang="en-US" sz="2300" b="0" i="0" u="none" strike="noStrike" cap="none">
                <a:solidFill>
                  <a:srgbClr val="0B5394"/>
                </a:solidFill>
                <a:latin typeface="Montserrat ExtraBold"/>
                <a:ea typeface="Montserrat ExtraBold"/>
                <a:cs typeface="Montserrat ExtraBold"/>
                <a:sym typeface="Montserrat ExtraBold"/>
              </a:rPr>
              <a:t>Multimedia Wireless Sensor Networks</a:t>
            </a:r>
            <a:endParaRPr sz="2300" b="0" i="0" u="none" strike="noStrike" cap="none">
              <a:solidFill>
                <a:srgbClr val="0B5394"/>
              </a:solidFill>
              <a:latin typeface="Montserrat ExtraBold"/>
              <a:ea typeface="Montserrat ExtraBold"/>
              <a:cs typeface="Montserrat ExtraBold"/>
              <a:sym typeface="Montserrat ExtraBold"/>
            </a:endParaRPr>
          </a:p>
        </p:txBody>
      </p:sp>
      <p:pic>
        <p:nvPicPr>
          <p:cNvPr id="282" name="Google Shape;282;p22" title="How Satellite Internet Works">
            <a:hlinkClick r:id="rId3"/>
          </p:cNvPr>
          <p:cNvPicPr preferRelativeResize="0"/>
          <p:nvPr/>
        </p:nvPicPr>
        <p:blipFill rotWithShape="1">
          <a:blip r:embed="rId4">
            <a:alphaModFix/>
          </a:blip>
          <a:srcRect/>
          <a:stretch/>
        </p:blipFill>
        <p:spPr>
          <a:xfrm>
            <a:off x="2525180" y="941944"/>
            <a:ext cx="7141507" cy="5356534"/>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10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latin typeface="Montserrat ExtraBold"/>
                <a:ea typeface="Montserrat ExtraBold"/>
                <a:cs typeface="Montserrat ExtraBold"/>
                <a:sym typeface="Montserrat ExtraBold"/>
              </a:rPr>
              <a:t>Types of WSN- Multimedia Wireless Sensor Networks</a:t>
            </a:r>
            <a:br>
              <a:rPr lang="en-US" dirty="0">
                <a:latin typeface="Montserrat ExtraBold"/>
                <a:ea typeface="Montserrat ExtraBold"/>
                <a:cs typeface="Montserrat ExtraBold"/>
                <a:sym typeface="Montserrat ExtraBold"/>
              </a:rPr>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290" y="1587818"/>
            <a:ext cx="10115550" cy="510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890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3"/>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Times New Roman"/>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288" name="Google Shape;288;p23"/>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b="0" i="0" u="none" strike="noStrike" cap="none">
              <a:solidFill>
                <a:schemeClr val="dk1"/>
              </a:solidFill>
              <a:latin typeface="Times New Roman"/>
              <a:ea typeface="Times New Roman"/>
              <a:cs typeface="Times New Roman"/>
              <a:sym typeface="Times New Roman"/>
            </a:endParaRPr>
          </a:p>
        </p:txBody>
      </p:sp>
      <p:sp>
        <p:nvSpPr>
          <p:cNvPr id="289" name="Google Shape;289;p23"/>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b="1" i="0" u="none" strike="noStrike" cap="none" dirty="0">
                <a:solidFill>
                  <a:schemeClr val="dk1"/>
                </a:solidFill>
                <a:latin typeface="Times New Roman"/>
                <a:ea typeface="Times New Roman"/>
                <a:cs typeface="Times New Roman"/>
                <a:sym typeface="Times New Roman"/>
              </a:rPr>
              <a:t>What is Cellular M2M?</a:t>
            </a:r>
            <a:endParaRPr sz="2300" b="1" i="0" u="none" strike="noStrike" cap="none" dirty="0">
              <a:solidFill>
                <a:schemeClr val="dk1"/>
              </a:solidFill>
              <a:latin typeface="Times New Roman"/>
              <a:ea typeface="Times New Roman"/>
              <a:cs typeface="Times New Roman"/>
              <a:sym typeface="Times New Roman"/>
            </a:endParaRPr>
          </a:p>
        </p:txBody>
      </p:sp>
      <p:sp>
        <p:nvSpPr>
          <p:cNvPr id="290" name="Google Shape;290;p23"/>
          <p:cNvSpPr txBox="1"/>
          <p:nvPr/>
        </p:nvSpPr>
        <p:spPr>
          <a:xfrm>
            <a:off x="195906" y="1096078"/>
            <a:ext cx="11801867" cy="4563513"/>
          </a:xfrm>
          <a:prstGeom prst="rect">
            <a:avLst/>
          </a:prstGeom>
          <a:noFill/>
          <a:ln>
            <a:noFill/>
          </a:ln>
        </p:spPr>
        <p:txBody>
          <a:bodyPr spcFirstLastPara="1" wrap="square" lIns="95225" tIns="95225" rIns="95225" bIns="95225" anchor="t" anchorCtr="0">
            <a:spAutoFit/>
          </a:bodyPr>
          <a:lstStyle/>
          <a:p>
            <a:pPr marL="468570" marR="0" lvl="0" indent="-342900" algn="just" rtl="0">
              <a:lnSpc>
                <a:spcPct val="115000"/>
              </a:lnSpc>
              <a:spcBef>
                <a:spcPts val="0"/>
              </a:spcBef>
              <a:spcAft>
                <a:spcPts val="0"/>
              </a:spcAft>
              <a:buClr>
                <a:schemeClr val="lt1"/>
              </a:buClr>
              <a:buSzPts val="1700"/>
              <a:buFont typeface="Arial" pitchFamily="34" charset="0"/>
              <a:buChar char="•"/>
            </a:pPr>
            <a:r>
              <a:rPr lang="en-US" sz="1900" b="0" i="0" u="none" strike="noStrike" cap="none" dirty="0">
                <a:solidFill>
                  <a:schemeClr val="dk1"/>
                </a:solidFill>
                <a:latin typeface="Times New Roman"/>
                <a:ea typeface="Times New Roman"/>
                <a:cs typeface="Times New Roman"/>
                <a:sym typeface="Times New Roman"/>
              </a:rPr>
              <a:t>Cellular M2M is a mode of communication, in which cellular networks transmit data over a long distance. Cellular networks permit machines to exchange data with other machines, services, and applications running in the cloud software. Further, M2M stands for machine-to-machine communication, without any human interaction or interference. Some examples of M2M are serial connection, wireless communication in </a:t>
            </a:r>
            <a:r>
              <a:rPr lang="en-US" sz="1900" b="0" i="0" u="none" strike="noStrike" cap="none" dirty="0" err="1">
                <a:solidFill>
                  <a:schemeClr val="dk1"/>
                </a:solidFill>
                <a:latin typeface="Times New Roman"/>
                <a:ea typeface="Times New Roman"/>
                <a:cs typeface="Times New Roman"/>
                <a:sym typeface="Times New Roman"/>
              </a:rPr>
              <a:t>IoT</a:t>
            </a:r>
            <a:r>
              <a:rPr lang="en-US" sz="1900" b="0" i="0" u="none" strike="noStrike" cap="none" dirty="0">
                <a:solidFill>
                  <a:schemeClr val="dk1"/>
                </a:solidFill>
                <a:latin typeface="Times New Roman"/>
                <a:ea typeface="Times New Roman"/>
                <a:cs typeface="Times New Roman"/>
                <a:sym typeface="Times New Roman"/>
              </a:rPr>
              <a:t> (Internet of Things), and power line connection (PLC).</a:t>
            </a:r>
            <a:endParaRPr sz="1900" b="0" i="0" u="none" strike="noStrike" cap="none" dirty="0">
              <a:solidFill>
                <a:schemeClr val="dk1"/>
              </a:solidFill>
              <a:latin typeface="Times New Roman"/>
              <a:ea typeface="Times New Roman"/>
              <a:cs typeface="Times New Roman"/>
              <a:sym typeface="Times New Roman"/>
            </a:endParaRPr>
          </a:p>
          <a:p>
            <a:pPr marL="476220" marR="0" lvl="0" indent="-350550" algn="just" rtl="0">
              <a:lnSpc>
                <a:spcPct val="115000"/>
              </a:lnSpc>
              <a:spcBef>
                <a:spcPts val="0"/>
              </a:spcBef>
              <a:spcAft>
                <a:spcPts val="0"/>
              </a:spcAft>
              <a:buClr>
                <a:schemeClr val="lt1"/>
              </a:buClr>
              <a:buSzPts val="1700"/>
              <a:buFont typeface="Montserrat"/>
              <a:buChar char="●"/>
            </a:pPr>
            <a:r>
              <a:rPr lang="en-US" sz="1900" b="0" i="0" u="none" strike="noStrike" cap="none" dirty="0">
                <a:solidFill>
                  <a:schemeClr val="dk1"/>
                </a:solidFill>
                <a:latin typeface="Times New Roman"/>
                <a:ea typeface="Times New Roman"/>
                <a:cs typeface="Times New Roman"/>
                <a:sym typeface="Times New Roman"/>
              </a:rPr>
              <a:t>Machine-to-machine communications can be set up over WAN (Wide Area Network) and facilitated by cellular networks like mobiles. Apart from this, the three key components that maintain the flow of M2M communication are sensors that gather and transmit data, a wireless network for data exchange, and internet-connected servers for data analysis and action.</a:t>
            </a:r>
            <a:endParaRPr sz="1900" b="0" i="0" u="none" strike="noStrike" cap="none" dirty="0">
              <a:solidFill>
                <a:schemeClr val="dk1"/>
              </a:solidFill>
              <a:latin typeface="Times New Roman"/>
              <a:ea typeface="Times New Roman"/>
              <a:cs typeface="Times New Roman"/>
              <a:sym typeface="Times New Roman"/>
            </a:endParaRPr>
          </a:p>
          <a:p>
            <a:pPr marL="476220" marR="0" lvl="0" indent="-350550" algn="just" rtl="0">
              <a:lnSpc>
                <a:spcPct val="115000"/>
              </a:lnSpc>
              <a:spcBef>
                <a:spcPts val="0"/>
              </a:spcBef>
              <a:spcAft>
                <a:spcPts val="0"/>
              </a:spcAft>
              <a:buClr>
                <a:schemeClr val="lt1"/>
              </a:buClr>
              <a:buSzPts val="1700"/>
              <a:buFont typeface="Montserrat"/>
              <a:buChar char="●"/>
            </a:pPr>
            <a:r>
              <a:rPr lang="en-US" sz="1900" b="0" i="0" u="none" strike="noStrike" cap="none" dirty="0">
                <a:solidFill>
                  <a:schemeClr val="dk1"/>
                </a:solidFill>
                <a:latin typeface="Times New Roman"/>
                <a:ea typeface="Times New Roman"/>
                <a:cs typeface="Times New Roman"/>
                <a:sym typeface="Times New Roman"/>
              </a:rPr>
              <a:t>Furthermore, cellular M2M is considered one of the fastest-growing technologies in the market, as this has the power to connect millions of devices under a single network system. According to a report published by Research Dive, the </a:t>
            </a:r>
            <a:r>
              <a:rPr lang="en-US" sz="1900" b="0" i="0" u="none" strike="noStrike" cap="none" dirty="0">
                <a:solidFill>
                  <a:schemeClr val="dk1"/>
                </a:solidFill>
                <a:uFill>
                  <a:noFill/>
                </a:u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global cellular M2M market</a:t>
            </a:r>
            <a:r>
              <a:rPr lang="en-US" sz="1900" b="0" i="0" u="none" strike="noStrike" cap="none" dirty="0">
                <a:solidFill>
                  <a:schemeClr val="dk1"/>
                </a:solidFill>
                <a:latin typeface="Times New Roman"/>
                <a:ea typeface="Times New Roman"/>
                <a:cs typeface="Times New Roman"/>
                <a:sym typeface="Times New Roman"/>
              </a:rPr>
              <a:t> is anticipated to flourish at a CAGR of 20.5% during the 2020-2027 timeframe.</a:t>
            </a:r>
            <a:endParaRPr sz="1900" b="0" i="0" u="none" strike="noStrike" cap="none" dirty="0">
              <a:solidFill>
                <a:schemeClr val="dk1"/>
              </a:solidFill>
              <a:latin typeface="Times New Roman"/>
              <a:ea typeface="Times New Roman"/>
              <a:cs typeface="Times New Roman"/>
              <a:sym typeface="Times New Roman"/>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4"/>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Libre Franklin"/>
              <a:buNone/>
            </a:pPr>
            <a:r>
              <a:rPr lang="en-US">
                <a:solidFill>
                  <a:srgbClr val="FFC000"/>
                </a:solidFill>
                <a:latin typeface="Libre Franklin"/>
                <a:ea typeface="Libre Franklin"/>
                <a:cs typeface="Libre Franklin"/>
                <a:sym typeface="Libre Franklin"/>
              </a:rPr>
              <a:t>	</a:t>
            </a:r>
            <a:endParaRPr>
              <a:solidFill>
                <a:srgbClr val="FFC000"/>
              </a:solidFill>
              <a:latin typeface="Libre Franklin"/>
              <a:ea typeface="Libre Franklin"/>
              <a:cs typeface="Libre Franklin"/>
              <a:sym typeface="Libre Franklin"/>
            </a:endParaRPr>
          </a:p>
        </p:txBody>
      </p:sp>
      <p:sp>
        <p:nvSpPr>
          <p:cNvPr id="296" name="Google Shape;296;p24"/>
          <p:cNvSpPr/>
          <p:nvPr/>
        </p:nvSpPr>
        <p:spPr>
          <a:xfrm>
            <a:off x="0" y="6524774"/>
            <a:ext cx="12191856" cy="331891"/>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alibri"/>
              <a:ea typeface="Calibri"/>
              <a:cs typeface="Calibri"/>
              <a:sym typeface="Calibri"/>
            </a:endParaRPr>
          </a:p>
        </p:txBody>
      </p:sp>
      <p:sp>
        <p:nvSpPr>
          <p:cNvPr id="297" name="Google Shape;297;p24"/>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alibri"/>
              <a:ea typeface="Calibri"/>
              <a:cs typeface="Calibri"/>
              <a:sym typeface="Calibri"/>
            </a:endParaRPr>
          </a:p>
        </p:txBody>
      </p:sp>
      <p:sp>
        <p:nvSpPr>
          <p:cNvPr id="298" name="Google Shape;298;p24"/>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b="0" i="0" u="none" strike="noStrike" cap="none">
                <a:solidFill>
                  <a:schemeClr val="dk1"/>
                </a:solidFill>
                <a:latin typeface="Montserrat ExtraBold"/>
                <a:ea typeface="Montserrat ExtraBold"/>
                <a:cs typeface="Montserrat ExtraBold"/>
                <a:sym typeface="Montserrat ExtraBold"/>
              </a:rPr>
              <a:t>What is Cellular M2M?</a:t>
            </a:r>
            <a:endParaRPr sz="2300" b="0" i="0" u="none" strike="noStrike" cap="none">
              <a:solidFill>
                <a:srgbClr val="0B5394"/>
              </a:solidFill>
              <a:latin typeface="Montserrat ExtraBold"/>
              <a:ea typeface="Montserrat ExtraBold"/>
              <a:cs typeface="Montserrat ExtraBold"/>
              <a:sym typeface="Montserrat ExtraBold"/>
            </a:endParaRPr>
          </a:p>
        </p:txBody>
      </p:sp>
      <p:sp>
        <p:nvSpPr>
          <p:cNvPr id="299" name="Google Shape;299;p24"/>
          <p:cNvSpPr/>
          <p:nvPr/>
        </p:nvSpPr>
        <p:spPr>
          <a:xfrm>
            <a:off x="185933" y="1167843"/>
            <a:ext cx="11819991" cy="489992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5225" tIns="95225" rIns="95225" bIns="952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0" name="Google Shape;300;p24"/>
          <p:cNvPicPr preferRelativeResize="0"/>
          <p:nvPr/>
        </p:nvPicPr>
        <p:blipFill rotWithShape="1">
          <a:blip r:embed="rId3">
            <a:alphaModFix/>
          </a:blip>
          <a:srcRect/>
          <a:stretch/>
        </p:blipFill>
        <p:spPr>
          <a:xfrm>
            <a:off x="158746" y="1347922"/>
            <a:ext cx="11874498" cy="4528653"/>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Cellular Machine-to- Machine (M2M) application networks</a:t>
            </a:r>
            <a:endParaRPr/>
          </a:p>
        </p:txBody>
      </p:sp>
      <p:sp>
        <p:nvSpPr>
          <p:cNvPr id="307" name="Google Shape;307;p25"/>
          <p:cNvSpPr txBox="1">
            <a:spLocks noGrp="1"/>
          </p:cNvSpPr>
          <p:nvPr>
            <p:ph type="body" idx="1"/>
          </p:nvPr>
        </p:nvSpPr>
        <p:spPr>
          <a:xfrm>
            <a:off x="838200" y="1825625"/>
            <a:ext cx="3356429"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b="1" u="sng" dirty="0"/>
              <a:t>Architecture and components of M2M</a:t>
            </a:r>
            <a:r>
              <a:rPr lang="en-US" dirty="0"/>
              <a:t>:</a:t>
            </a:r>
            <a:endParaRPr dirty="0"/>
          </a:p>
          <a:p>
            <a:pPr marL="685800" lvl="1" indent="-228600" algn="just" rtl="0">
              <a:lnSpc>
                <a:spcPct val="90000"/>
              </a:lnSpc>
              <a:spcBef>
                <a:spcPts val="500"/>
              </a:spcBef>
              <a:spcAft>
                <a:spcPts val="0"/>
              </a:spcAft>
              <a:buClr>
                <a:schemeClr val="dk1"/>
              </a:buClr>
              <a:buSzPts val="2400"/>
              <a:buChar char="•"/>
            </a:pPr>
            <a:r>
              <a:rPr lang="en-US" dirty="0"/>
              <a:t>Machine-to-Machine (M2M) refers to </a:t>
            </a:r>
            <a:r>
              <a:rPr lang="en-US" b="1" dirty="0"/>
              <a:t>networking of machines </a:t>
            </a:r>
            <a:r>
              <a:rPr lang="en-US" dirty="0"/>
              <a:t>(or devices) </a:t>
            </a:r>
            <a:endParaRPr dirty="0"/>
          </a:p>
          <a:p>
            <a:pPr marL="685800" lvl="1" indent="-228600" algn="just" rtl="0">
              <a:lnSpc>
                <a:spcPct val="90000"/>
              </a:lnSpc>
              <a:spcBef>
                <a:spcPts val="500"/>
              </a:spcBef>
              <a:spcAft>
                <a:spcPts val="0"/>
              </a:spcAft>
              <a:buClr>
                <a:schemeClr val="dk1"/>
              </a:buClr>
              <a:buSzPts val="2400"/>
              <a:buChar char="•"/>
            </a:pPr>
            <a:r>
              <a:rPr lang="en-US" dirty="0"/>
              <a:t>for the </a:t>
            </a:r>
            <a:r>
              <a:rPr lang="en-US" b="1" dirty="0"/>
              <a:t>purpose</a:t>
            </a:r>
            <a:r>
              <a:rPr lang="en-US" dirty="0"/>
              <a:t> of</a:t>
            </a:r>
            <a:endParaRPr dirty="0"/>
          </a:p>
          <a:p>
            <a:pPr marL="1143000" lvl="2" indent="-228600" algn="just" rtl="0">
              <a:lnSpc>
                <a:spcPct val="90000"/>
              </a:lnSpc>
              <a:spcBef>
                <a:spcPts val="500"/>
              </a:spcBef>
              <a:spcAft>
                <a:spcPts val="0"/>
              </a:spcAft>
              <a:buClr>
                <a:schemeClr val="dk1"/>
              </a:buClr>
              <a:buSzPts val="2000"/>
              <a:buChar char="•"/>
            </a:pPr>
            <a:r>
              <a:rPr lang="en-US" b="1" dirty="0"/>
              <a:t>remote monitoring</a:t>
            </a:r>
            <a:endParaRPr dirty="0"/>
          </a:p>
          <a:p>
            <a:pPr marL="1143000" lvl="2" indent="-228600" algn="just" rtl="0">
              <a:lnSpc>
                <a:spcPct val="90000"/>
              </a:lnSpc>
              <a:spcBef>
                <a:spcPts val="500"/>
              </a:spcBef>
              <a:spcAft>
                <a:spcPts val="0"/>
              </a:spcAft>
              <a:buClr>
                <a:schemeClr val="dk1"/>
              </a:buClr>
              <a:buSzPts val="2000"/>
              <a:buChar char="•"/>
            </a:pPr>
            <a:r>
              <a:rPr lang="en-US" b="1" dirty="0"/>
              <a:t>control and data exchange</a:t>
            </a:r>
            <a:endParaRPr dirty="0"/>
          </a:p>
        </p:txBody>
      </p:sp>
      <p:sp>
        <p:nvSpPr>
          <p:cNvPr id="309" name="Google Shape;30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310" name="Google Shape;310;p25"/>
          <p:cNvPicPr preferRelativeResize="0"/>
          <p:nvPr/>
        </p:nvPicPr>
        <p:blipFill rotWithShape="1">
          <a:blip r:embed="rId3">
            <a:alphaModFix/>
          </a:blip>
          <a:srcRect/>
          <a:stretch/>
        </p:blipFill>
        <p:spPr>
          <a:xfrm>
            <a:off x="4514972" y="1780157"/>
            <a:ext cx="7902597" cy="448675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Cellular Machine-to- Machine (M2M) application networks</a:t>
            </a:r>
            <a:endParaRPr dirty="0"/>
          </a:p>
        </p:txBody>
      </p:sp>
      <p:sp>
        <p:nvSpPr>
          <p:cNvPr id="316" name="Google Shape;316;p26"/>
          <p:cNvSpPr txBox="1">
            <a:spLocks noGrp="1"/>
          </p:cNvSpPr>
          <p:nvPr>
            <p:ph type="body" idx="1"/>
          </p:nvPr>
        </p:nvSpPr>
        <p:spPr>
          <a:xfrm>
            <a:off x="838200" y="2255519"/>
            <a:ext cx="10515600" cy="3921443"/>
          </a:xfrm>
          <a:prstGeom prst="rect">
            <a:avLst/>
          </a:prstGeom>
          <a:noFill/>
          <a:ln>
            <a:noFill/>
          </a:ln>
        </p:spPr>
        <p:txBody>
          <a:bodyPr spcFirstLastPara="1" wrap="square" lIns="91425" tIns="45700" rIns="91425" bIns="45700" anchor="t" anchorCtr="0">
            <a:normAutofit/>
          </a:bodyPr>
          <a:lstStyle/>
          <a:p>
            <a:pPr marL="685800" lvl="1" indent="-228600" algn="just" rtl="0">
              <a:lnSpc>
                <a:spcPct val="100000"/>
              </a:lnSpc>
              <a:spcBef>
                <a:spcPts val="0"/>
              </a:spcBef>
              <a:spcAft>
                <a:spcPts val="0"/>
              </a:spcAft>
              <a:buClr>
                <a:schemeClr val="dk1"/>
              </a:buClr>
              <a:buSzPts val="2400"/>
              <a:buChar char="•"/>
            </a:pPr>
            <a:r>
              <a:rPr lang="en-US" sz="2800" dirty="0"/>
              <a:t>An M2M area network comprises of machines (or M2M nodes) which have embedded hardware modules </a:t>
            </a:r>
            <a:r>
              <a:rPr lang="en-US" sz="2800" b="1" dirty="0"/>
              <a:t>for sensing, actuation and communication</a:t>
            </a:r>
            <a:r>
              <a:rPr lang="en-US" sz="2800" dirty="0" smtClean="0"/>
              <a:t>.</a:t>
            </a:r>
          </a:p>
          <a:p>
            <a:pPr marL="685800" lvl="1" indent="-228600" algn="just" rtl="0">
              <a:lnSpc>
                <a:spcPct val="90000"/>
              </a:lnSpc>
              <a:spcBef>
                <a:spcPts val="0"/>
              </a:spcBef>
              <a:spcAft>
                <a:spcPts val="0"/>
              </a:spcAft>
              <a:buClr>
                <a:schemeClr val="dk1"/>
              </a:buClr>
              <a:buSzPts val="2400"/>
              <a:buChar char="•"/>
            </a:pPr>
            <a:endParaRPr lang="en-US" sz="2800" dirty="0"/>
          </a:p>
          <a:p>
            <a:pPr marL="457200" lvl="1" indent="0" algn="just" rtl="0">
              <a:lnSpc>
                <a:spcPct val="90000"/>
              </a:lnSpc>
              <a:spcBef>
                <a:spcPts val="0"/>
              </a:spcBef>
              <a:spcAft>
                <a:spcPts val="0"/>
              </a:spcAft>
              <a:buClr>
                <a:schemeClr val="dk1"/>
              </a:buClr>
              <a:buSzPts val="2400"/>
              <a:buNone/>
            </a:pPr>
            <a:endParaRPr sz="2800" dirty="0"/>
          </a:p>
          <a:p>
            <a:pPr marL="685800" lvl="1" indent="-228600" algn="just" rtl="0">
              <a:lnSpc>
                <a:spcPct val="100000"/>
              </a:lnSpc>
              <a:spcBef>
                <a:spcPts val="500"/>
              </a:spcBef>
              <a:spcAft>
                <a:spcPts val="0"/>
              </a:spcAft>
              <a:buClr>
                <a:schemeClr val="dk1"/>
              </a:buClr>
              <a:buSzPts val="2400"/>
              <a:buChar char="•"/>
            </a:pPr>
            <a:r>
              <a:rPr lang="en-US" sz="2800" dirty="0"/>
              <a:t>Various </a:t>
            </a:r>
            <a:r>
              <a:rPr lang="en-US" sz="2800" b="1" dirty="0"/>
              <a:t>communication protocols </a:t>
            </a:r>
            <a:r>
              <a:rPr lang="en-US" sz="2800" dirty="0"/>
              <a:t>can be used for M2M local area networks such as </a:t>
            </a:r>
            <a:r>
              <a:rPr lang="en-US" sz="2800" b="1" dirty="0" err="1"/>
              <a:t>ZigBee</a:t>
            </a:r>
            <a:r>
              <a:rPr lang="en-US" sz="2800" b="1" dirty="0"/>
              <a:t>, </a:t>
            </a:r>
            <a:r>
              <a:rPr lang="en-US" sz="2800" b="1" dirty="0" err="1"/>
              <a:t>Bluetooh</a:t>
            </a:r>
            <a:r>
              <a:rPr lang="en-US" sz="2800" b="1" dirty="0"/>
              <a:t>, </a:t>
            </a:r>
            <a:r>
              <a:rPr lang="en-US" sz="2800" b="1" dirty="0" err="1"/>
              <a:t>ModBus</a:t>
            </a:r>
            <a:r>
              <a:rPr lang="en-US" sz="2800" b="1" dirty="0"/>
              <a:t>, M-Bus, </a:t>
            </a:r>
            <a:r>
              <a:rPr lang="en-US" sz="2800" b="1" dirty="0" err="1"/>
              <a:t>Wirless</a:t>
            </a:r>
            <a:r>
              <a:rPr lang="en-US" sz="2800" b="1" dirty="0"/>
              <a:t> M-Bus, Power Line Communication (PLC), 6LoWPAN, IEEE 802.15.4, etc</a:t>
            </a:r>
            <a:r>
              <a:rPr lang="en-US" sz="2800" b="1" dirty="0" smtClean="0"/>
              <a:t>.</a:t>
            </a:r>
            <a:endParaRPr sz="2800" dirty="0"/>
          </a:p>
        </p:txBody>
      </p:sp>
      <p:sp>
        <p:nvSpPr>
          <p:cNvPr id="318" name="Google Shape;31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Machine-to- Machine (M2M) application networks</a:t>
            </a:r>
          </a:p>
        </p:txBody>
      </p:sp>
      <p:sp>
        <p:nvSpPr>
          <p:cNvPr id="3" name="Text Placeholder 2"/>
          <p:cNvSpPr>
            <a:spLocks noGrp="1"/>
          </p:cNvSpPr>
          <p:nvPr>
            <p:ph type="body" idx="1"/>
          </p:nvPr>
        </p:nvSpPr>
        <p:spPr/>
        <p:txBody>
          <a:bodyPr>
            <a:normAutofit fontScale="92500" lnSpcReduction="10000"/>
          </a:bodyPr>
          <a:lstStyle/>
          <a:p>
            <a:pPr marL="685800" lvl="1" indent="-228600" algn="just">
              <a:lnSpc>
                <a:spcPct val="150000"/>
              </a:lnSpc>
              <a:buSzPts val="2400"/>
            </a:pPr>
            <a:r>
              <a:rPr lang="en-US" sz="2800" dirty="0"/>
              <a:t>The communication network provides </a:t>
            </a:r>
            <a:r>
              <a:rPr lang="en-US" sz="2800" b="1" dirty="0"/>
              <a:t>connectivity to remote M2M area networks.</a:t>
            </a:r>
            <a:endParaRPr lang="en-US" sz="2800" dirty="0"/>
          </a:p>
          <a:p>
            <a:pPr marL="685800" lvl="1" indent="-228600" algn="just">
              <a:lnSpc>
                <a:spcPct val="150000"/>
              </a:lnSpc>
              <a:buSzPts val="2400"/>
            </a:pPr>
            <a:r>
              <a:rPr lang="en-US" sz="2800" dirty="0"/>
              <a:t>The communication network can </a:t>
            </a:r>
            <a:r>
              <a:rPr lang="en-US" sz="2800" b="1" dirty="0"/>
              <a:t>use either wired or wireless networks </a:t>
            </a:r>
            <a:r>
              <a:rPr lang="en-US" sz="2800" dirty="0"/>
              <a:t>(</a:t>
            </a:r>
            <a:r>
              <a:rPr lang="en-US" sz="2800" dirty="0" err="1"/>
              <a:t>IPbased</a:t>
            </a:r>
            <a:r>
              <a:rPr lang="en-US" sz="2800" dirty="0"/>
              <a:t>).</a:t>
            </a:r>
          </a:p>
          <a:p>
            <a:pPr marL="685800" lvl="1" indent="-228600" algn="just">
              <a:lnSpc>
                <a:spcPct val="150000"/>
              </a:lnSpc>
              <a:buSzPts val="2400"/>
            </a:pPr>
            <a:r>
              <a:rPr lang="en-US" sz="2800" dirty="0"/>
              <a:t>While the </a:t>
            </a:r>
            <a:r>
              <a:rPr lang="en-US" sz="2800" b="1" dirty="0"/>
              <a:t>M2M area networks use </a:t>
            </a:r>
            <a:r>
              <a:rPr lang="en-US" sz="2800" dirty="0"/>
              <a:t>either proprietary or </a:t>
            </a:r>
            <a:r>
              <a:rPr lang="en-US" sz="2800" b="1" dirty="0"/>
              <a:t>non-IP based communication protocols</a:t>
            </a:r>
            <a:r>
              <a:rPr lang="en-US" sz="2800" dirty="0"/>
              <a:t>, the </a:t>
            </a:r>
            <a:r>
              <a:rPr lang="en-US" sz="2800" b="1" dirty="0"/>
              <a:t>communication network uses IP-based networks.</a:t>
            </a:r>
            <a:endParaRPr lang="en-US" sz="2800"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352699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Study of RF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5" name="Google Shape;107;p3"/>
          <p:cNvPicPr preferRelativeResize="0"/>
          <p:nvPr/>
        </p:nvPicPr>
        <p:blipFill rotWithShape="1">
          <a:blip r:embed="rId2">
            <a:alphaModFix/>
          </a:blip>
          <a:srcRect/>
          <a:stretch/>
        </p:blipFill>
        <p:spPr>
          <a:xfrm>
            <a:off x="665953" y="2042160"/>
            <a:ext cx="5480728" cy="3613763"/>
          </a:xfrm>
          <a:prstGeom prst="rect">
            <a:avLst/>
          </a:prstGeom>
          <a:noFill/>
          <a:ln>
            <a:noFill/>
          </a:ln>
        </p:spPr>
      </p:pic>
      <p:pic>
        <p:nvPicPr>
          <p:cNvPr id="6" name="Google Shape;108;p3" descr="RFID Technology Used in Apparel Industry - Textile Learner"/>
          <p:cNvPicPr preferRelativeResize="0"/>
          <p:nvPr/>
        </p:nvPicPr>
        <p:blipFill rotWithShape="1">
          <a:blip r:embed="rId3">
            <a:alphaModFix/>
          </a:blip>
          <a:srcRect/>
          <a:stretch/>
        </p:blipFill>
        <p:spPr>
          <a:xfrm>
            <a:off x="6261677" y="2164080"/>
            <a:ext cx="5019031" cy="3491843"/>
          </a:xfrm>
          <a:prstGeom prst="rect">
            <a:avLst/>
          </a:prstGeom>
          <a:noFill/>
          <a:ln>
            <a:noFill/>
          </a:ln>
        </p:spPr>
      </p:pic>
    </p:spTree>
    <p:extLst>
      <p:ext uri="{BB962C8B-B14F-4D97-AF65-F5344CB8AC3E}">
        <p14:creationId xmlns:p14="http://schemas.microsoft.com/office/powerpoint/2010/main" val="2431580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Cellular Machine-to- Machine (M2M) application networks</a:t>
            </a:r>
            <a:endParaRPr dirty="0"/>
          </a:p>
        </p:txBody>
      </p:sp>
      <p:sp>
        <p:nvSpPr>
          <p:cNvPr id="324" name="Google Shape;324;p27"/>
          <p:cNvSpPr txBox="1">
            <a:spLocks noGrp="1"/>
          </p:cNvSpPr>
          <p:nvPr>
            <p:ph type="body" idx="1"/>
          </p:nvPr>
        </p:nvSpPr>
        <p:spPr>
          <a:xfrm>
            <a:off x="1844040" y="1825625"/>
            <a:ext cx="879348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Char char="•"/>
            </a:pPr>
            <a:r>
              <a:rPr lang="en-US" dirty="0"/>
              <a:t>M2M gateway:</a:t>
            </a:r>
            <a:endParaRPr dirty="0"/>
          </a:p>
          <a:p>
            <a:pPr marL="685800" lvl="1" indent="-228600" algn="just" rtl="0">
              <a:lnSpc>
                <a:spcPct val="90000"/>
              </a:lnSpc>
              <a:spcBef>
                <a:spcPts val="500"/>
              </a:spcBef>
              <a:spcAft>
                <a:spcPts val="0"/>
              </a:spcAft>
              <a:buClr>
                <a:schemeClr val="dk1"/>
              </a:buClr>
              <a:buSzPct val="100000"/>
              <a:buChar char="•"/>
            </a:pPr>
            <a:r>
              <a:rPr lang="en-US" sz="2800" dirty="0"/>
              <a:t>Since non-IP based protocols are used within M2M area networks, the </a:t>
            </a:r>
            <a:r>
              <a:rPr lang="en-US" sz="2800" b="1" dirty="0"/>
              <a:t>M2M nodes within one network cannot communicate with nodes in an external network</a:t>
            </a:r>
            <a:r>
              <a:rPr lang="en-US" sz="2800" b="1" dirty="0" smtClean="0"/>
              <a:t>.</a:t>
            </a:r>
          </a:p>
          <a:p>
            <a:pPr marL="457200" lvl="1" indent="0" algn="just" rtl="0">
              <a:lnSpc>
                <a:spcPct val="90000"/>
              </a:lnSpc>
              <a:spcBef>
                <a:spcPts val="500"/>
              </a:spcBef>
              <a:spcAft>
                <a:spcPts val="0"/>
              </a:spcAft>
              <a:buClr>
                <a:schemeClr val="dk1"/>
              </a:buClr>
              <a:buSzPct val="100000"/>
              <a:buNone/>
            </a:pPr>
            <a:endParaRPr sz="2800" dirty="0"/>
          </a:p>
          <a:p>
            <a:pPr marL="685800" lvl="1" indent="-228600" algn="just" rtl="0">
              <a:lnSpc>
                <a:spcPct val="90000"/>
              </a:lnSpc>
              <a:spcBef>
                <a:spcPts val="500"/>
              </a:spcBef>
              <a:spcAft>
                <a:spcPts val="0"/>
              </a:spcAft>
              <a:buClr>
                <a:schemeClr val="dk1"/>
              </a:buClr>
              <a:buSzPct val="100000"/>
              <a:buChar char="•"/>
            </a:pPr>
            <a:r>
              <a:rPr lang="en-US" sz="2800" dirty="0"/>
              <a:t>To</a:t>
            </a:r>
            <a:r>
              <a:rPr lang="en-US" sz="2800" b="1" dirty="0"/>
              <a:t> enable the communication between remote M2M area networks, M2M gateways are used.</a:t>
            </a:r>
            <a:endParaRPr sz="2800" dirty="0"/>
          </a:p>
        </p:txBody>
      </p:sp>
      <p:sp>
        <p:nvSpPr>
          <p:cNvPr id="326" name="Google Shape;32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Machine-to- Machine (M2M) application networks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5" name="Google Shape;327;p27"/>
          <p:cNvPicPr preferRelativeResize="0"/>
          <p:nvPr/>
        </p:nvPicPr>
        <p:blipFill rotWithShape="1">
          <a:blip r:embed="rId2">
            <a:alphaModFix/>
          </a:blip>
          <a:srcRect/>
          <a:stretch/>
        </p:blipFill>
        <p:spPr>
          <a:xfrm>
            <a:off x="914400" y="1844040"/>
            <a:ext cx="9936479" cy="4389120"/>
          </a:xfrm>
          <a:prstGeom prst="rect">
            <a:avLst/>
          </a:prstGeom>
          <a:noFill/>
          <a:ln>
            <a:noFill/>
          </a:ln>
        </p:spPr>
      </p:pic>
    </p:spTree>
    <p:extLst>
      <p:ext uri="{BB962C8B-B14F-4D97-AF65-F5344CB8AC3E}">
        <p14:creationId xmlns:p14="http://schemas.microsoft.com/office/powerpoint/2010/main" val="1506479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8"/>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Libre Franklin"/>
              <a:buNone/>
            </a:pPr>
            <a:r>
              <a:rPr lang="en-US">
                <a:latin typeface="Libre Franklin"/>
                <a:ea typeface="Libre Franklin"/>
                <a:cs typeface="Libre Franklin"/>
                <a:sym typeface="Libre Franklin"/>
              </a:rPr>
              <a:t>	</a:t>
            </a:r>
            <a:endParaRPr>
              <a:latin typeface="Libre Franklin"/>
              <a:ea typeface="Libre Franklin"/>
              <a:cs typeface="Libre Franklin"/>
              <a:sym typeface="Libre Franklin"/>
            </a:endParaRPr>
          </a:p>
        </p:txBody>
      </p:sp>
      <p:sp>
        <p:nvSpPr>
          <p:cNvPr id="333" name="Google Shape;333;p28"/>
          <p:cNvSpPr/>
          <p:nvPr/>
        </p:nvSpPr>
        <p:spPr>
          <a:xfrm>
            <a:off x="0" y="6524774"/>
            <a:ext cx="12191856" cy="331891"/>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a:solidFill>
                <a:schemeClr val="dk1"/>
              </a:solidFill>
              <a:latin typeface="Calibri"/>
              <a:ea typeface="Calibri"/>
              <a:cs typeface="Calibri"/>
              <a:sym typeface="Calibri"/>
            </a:endParaRPr>
          </a:p>
        </p:txBody>
      </p:sp>
      <p:sp>
        <p:nvSpPr>
          <p:cNvPr id="334" name="Google Shape;334;p28"/>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a:solidFill>
                <a:schemeClr val="dk1"/>
              </a:solidFill>
              <a:latin typeface="Calibri"/>
              <a:ea typeface="Calibri"/>
              <a:cs typeface="Calibri"/>
              <a:sym typeface="Calibri"/>
            </a:endParaRPr>
          </a:p>
        </p:txBody>
      </p:sp>
      <p:sp>
        <p:nvSpPr>
          <p:cNvPr id="335" name="Google Shape;335;p28"/>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a:solidFill>
                  <a:schemeClr val="dk1"/>
                </a:solidFill>
                <a:latin typeface="Montserrat ExtraBold"/>
                <a:ea typeface="Montserrat ExtraBold"/>
                <a:cs typeface="Montserrat ExtraBold"/>
                <a:sym typeface="Montserrat ExtraBold"/>
              </a:rPr>
              <a:t>What are applications of Cellular M2M?</a:t>
            </a:r>
            <a:endParaRPr sz="2300">
              <a:solidFill>
                <a:schemeClr val="dk1"/>
              </a:solidFill>
              <a:latin typeface="Montserrat ExtraBold"/>
              <a:ea typeface="Montserrat ExtraBold"/>
              <a:cs typeface="Montserrat ExtraBold"/>
              <a:sym typeface="Montserrat ExtraBold"/>
            </a:endParaRPr>
          </a:p>
        </p:txBody>
      </p:sp>
      <p:sp>
        <p:nvSpPr>
          <p:cNvPr id="336" name="Google Shape;336;p28"/>
          <p:cNvSpPr txBox="1"/>
          <p:nvPr/>
        </p:nvSpPr>
        <p:spPr>
          <a:xfrm>
            <a:off x="288794" y="1208431"/>
            <a:ext cx="5552974" cy="4562737"/>
          </a:xfrm>
          <a:prstGeom prst="rect">
            <a:avLst/>
          </a:prstGeom>
          <a:noFill/>
          <a:ln>
            <a:noFill/>
          </a:ln>
        </p:spPr>
        <p:txBody>
          <a:bodyPr spcFirstLastPara="1" wrap="square" lIns="95225" tIns="95225" rIns="95225" bIns="95225" anchor="t" anchorCtr="0">
            <a:spAutoFit/>
          </a:bodyPr>
          <a:lstStyle/>
          <a:p>
            <a:pPr marL="0" marR="0" lvl="0" indent="0" algn="just" rtl="0">
              <a:spcBef>
                <a:spcPts val="0"/>
              </a:spcBef>
              <a:spcAft>
                <a:spcPts val="0"/>
              </a:spcAft>
              <a:buNone/>
            </a:pPr>
            <a:r>
              <a:rPr lang="en-US" sz="2200" b="1" dirty="0">
                <a:solidFill>
                  <a:schemeClr val="dk1"/>
                </a:solidFill>
                <a:latin typeface="Montserrat"/>
                <a:ea typeface="Montserrat"/>
                <a:cs typeface="Montserrat"/>
                <a:sym typeface="Montserrat"/>
              </a:rPr>
              <a:t>1.Automatic Meter Reading (AMR):</a:t>
            </a:r>
            <a:endParaRPr sz="2200" b="1" dirty="0">
              <a:solidFill>
                <a:schemeClr val="dk1"/>
              </a:solidFill>
              <a:latin typeface="Montserrat"/>
              <a:ea typeface="Montserrat"/>
              <a:cs typeface="Montserrat"/>
              <a:sym typeface="Montserrat"/>
            </a:endParaRPr>
          </a:p>
          <a:p>
            <a:pPr marL="0" marR="0" lvl="0" indent="0" algn="just" rtl="0">
              <a:spcBef>
                <a:spcPts val="0"/>
              </a:spcBef>
              <a:spcAft>
                <a:spcPts val="0"/>
              </a:spcAft>
              <a:buNone/>
            </a:pPr>
            <a:endParaRPr sz="2200" dirty="0">
              <a:solidFill>
                <a:schemeClr val="dk1"/>
              </a:solidFill>
              <a:latin typeface="Montserrat"/>
              <a:ea typeface="Montserrat"/>
              <a:cs typeface="Montserrat"/>
              <a:sym typeface="Montserrat"/>
            </a:endParaRPr>
          </a:p>
          <a:p>
            <a:pPr marL="476220" marR="0" lvl="0" indent="-363779" algn="just" rtl="0">
              <a:spcBef>
                <a:spcPts val="0"/>
              </a:spcBef>
              <a:spcAft>
                <a:spcPts val="0"/>
              </a:spcAft>
              <a:buClr>
                <a:schemeClr val="lt1"/>
              </a:buClr>
              <a:buSzPts val="1900"/>
              <a:buFont typeface="Montserrat"/>
              <a:buChar char="●"/>
            </a:pPr>
            <a:r>
              <a:rPr lang="en-US" sz="2000" dirty="0">
                <a:solidFill>
                  <a:schemeClr val="dk1"/>
                </a:solidFill>
                <a:latin typeface="Montserrat"/>
                <a:ea typeface="Montserrat"/>
                <a:cs typeface="Montserrat"/>
                <a:sym typeface="Montserrat"/>
              </a:rPr>
              <a:t>Automatic meter reading gathers diagnostic, consumption, and status data from energy or water metering devices and transfers it to the central database for billing, maintenance problems, data analysis, and troubleshooting. </a:t>
            </a:r>
            <a:endParaRPr sz="2000" dirty="0">
              <a:solidFill>
                <a:schemeClr val="dk1"/>
              </a:solidFill>
              <a:latin typeface="Montserrat"/>
              <a:ea typeface="Montserrat"/>
              <a:cs typeface="Montserrat"/>
              <a:sym typeface="Montserrat"/>
            </a:endParaRPr>
          </a:p>
          <a:p>
            <a:pPr marL="476220" marR="0" lvl="0" indent="-363779" algn="just" rtl="0">
              <a:spcBef>
                <a:spcPts val="0"/>
              </a:spcBef>
              <a:spcAft>
                <a:spcPts val="0"/>
              </a:spcAft>
              <a:buClr>
                <a:schemeClr val="lt1"/>
              </a:buClr>
              <a:buSzPts val="1900"/>
              <a:buFont typeface="Montserrat"/>
              <a:buChar char="●"/>
            </a:pPr>
            <a:r>
              <a:rPr lang="en-US" sz="2000" dirty="0">
                <a:solidFill>
                  <a:schemeClr val="dk1"/>
                </a:solidFill>
                <a:latin typeface="Montserrat"/>
                <a:ea typeface="Montserrat"/>
                <a:cs typeface="Montserrat"/>
                <a:sym typeface="Montserrat"/>
              </a:rPr>
              <a:t>Further, AMR technology falls into the category of mobile or network technologies that are based on radio frequency, telephony platforms, and power line transmissions.</a:t>
            </a:r>
            <a:endParaRPr sz="1800" dirty="0">
              <a:solidFill>
                <a:schemeClr val="dk1"/>
              </a:solidFill>
              <a:latin typeface="Calibri"/>
              <a:ea typeface="Calibri"/>
              <a:cs typeface="Calibri"/>
              <a:sym typeface="Calibri"/>
            </a:endParaRPr>
          </a:p>
        </p:txBody>
      </p:sp>
      <p:pic>
        <p:nvPicPr>
          <p:cNvPr id="337" name="Google Shape;337;p28"/>
          <p:cNvPicPr preferRelativeResize="0"/>
          <p:nvPr/>
        </p:nvPicPr>
        <p:blipFill rotWithShape="1">
          <a:blip r:embed="rId3">
            <a:alphaModFix/>
          </a:blip>
          <a:srcRect r="4707"/>
          <a:stretch/>
        </p:blipFill>
        <p:spPr>
          <a:xfrm>
            <a:off x="5841768" y="1930172"/>
            <a:ext cx="6114280" cy="346300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9"/>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Times New Roman"/>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43" name="Google Shape;343;p29"/>
          <p:cNvSpPr/>
          <p:nvPr/>
        </p:nvSpPr>
        <p:spPr>
          <a:xfrm>
            <a:off x="0" y="6524774"/>
            <a:ext cx="12191856" cy="331891"/>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a:solidFill>
                <a:schemeClr val="dk1"/>
              </a:solidFill>
              <a:latin typeface="Times New Roman"/>
              <a:ea typeface="Times New Roman"/>
              <a:cs typeface="Times New Roman"/>
              <a:sym typeface="Times New Roman"/>
            </a:endParaRPr>
          </a:p>
        </p:txBody>
      </p:sp>
      <p:sp>
        <p:nvSpPr>
          <p:cNvPr id="344" name="Google Shape;344;p29"/>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a:solidFill>
                <a:schemeClr val="dk1"/>
              </a:solidFill>
              <a:latin typeface="Times New Roman"/>
              <a:ea typeface="Times New Roman"/>
              <a:cs typeface="Times New Roman"/>
              <a:sym typeface="Times New Roman"/>
            </a:endParaRPr>
          </a:p>
        </p:txBody>
      </p:sp>
      <p:sp>
        <p:nvSpPr>
          <p:cNvPr id="345" name="Google Shape;345;p29"/>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b="1" dirty="0">
                <a:solidFill>
                  <a:schemeClr val="dk1"/>
                </a:solidFill>
                <a:latin typeface="Times New Roman"/>
                <a:ea typeface="Times New Roman"/>
                <a:cs typeface="Times New Roman"/>
                <a:sym typeface="Times New Roman"/>
              </a:rPr>
              <a:t>What are applications of Cellular M2M?</a:t>
            </a:r>
            <a:endParaRPr sz="2300" b="1" dirty="0">
              <a:solidFill>
                <a:schemeClr val="dk1"/>
              </a:solidFill>
              <a:latin typeface="Times New Roman"/>
              <a:ea typeface="Times New Roman"/>
              <a:cs typeface="Times New Roman"/>
              <a:sym typeface="Times New Roman"/>
            </a:endParaRPr>
          </a:p>
        </p:txBody>
      </p:sp>
      <p:sp>
        <p:nvSpPr>
          <p:cNvPr id="346" name="Google Shape;346;p29"/>
          <p:cNvSpPr txBox="1"/>
          <p:nvPr/>
        </p:nvSpPr>
        <p:spPr>
          <a:xfrm>
            <a:off x="156" y="3985478"/>
            <a:ext cx="12033111" cy="2315974"/>
          </a:xfrm>
          <a:prstGeom prst="rect">
            <a:avLst/>
          </a:prstGeom>
          <a:noFill/>
          <a:ln>
            <a:noFill/>
          </a:ln>
        </p:spPr>
        <p:txBody>
          <a:bodyPr spcFirstLastPara="1" wrap="square" lIns="95225" tIns="95225" rIns="95225" bIns="95225" anchor="t" anchorCtr="0">
            <a:spAutoFit/>
          </a:bodyPr>
          <a:lstStyle/>
          <a:p>
            <a:pPr marL="0" marR="0" lvl="0" indent="0" algn="just" rtl="0">
              <a:spcBef>
                <a:spcPts val="0"/>
              </a:spcBef>
              <a:spcAft>
                <a:spcPts val="0"/>
              </a:spcAft>
              <a:buNone/>
            </a:pPr>
            <a:r>
              <a:rPr lang="en-US" sz="1800" b="1" dirty="0">
                <a:solidFill>
                  <a:schemeClr val="dk1"/>
                </a:solidFill>
                <a:latin typeface="Times New Roman"/>
                <a:ea typeface="Times New Roman"/>
                <a:cs typeface="Times New Roman"/>
                <a:sym typeface="Times New Roman"/>
              </a:rPr>
              <a:t>2. Vending Machine Monitoring</a:t>
            </a:r>
            <a:r>
              <a:rPr lang="en-US" sz="1800" dirty="0">
                <a:solidFill>
                  <a:schemeClr val="dk1"/>
                </a:solidFill>
                <a:latin typeface="Times New Roman"/>
                <a:ea typeface="Times New Roman"/>
                <a:cs typeface="Times New Roman"/>
                <a:sym typeface="Times New Roman"/>
              </a:rPr>
              <a:t>:</a:t>
            </a:r>
            <a:endParaRPr sz="1800" dirty="0">
              <a:solidFill>
                <a:schemeClr val="dk1"/>
              </a:solidFill>
              <a:latin typeface="Times New Roman"/>
              <a:ea typeface="Times New Roman"/>
              <a:cs typeface="Times New Roman"/>
              <a:sym typeface="Times New Roman"/>
            </a:endParaRPr>
          </a:p>
          <a:p>
            <a:pPr marL="476220" marR="0" lvl="0" indent="-343936" algn="just" rtl="0">
              <a:spcBef>
                <a:spcPts val="0"/>
              </a:spcBef>
              <a:spcAft>
                <a:spcPts val="0"/>
              </a:spcAft>
              <a:buClr>
                <a:schemeClr val="lt1"/>
              </a:buClr>
              <a:buSzPts val="1600"/>
              <a:buFont typeface="Montserrat"/>
              <a:buChar char="●"/>
            </a:pPr>
            <a:r>
              <a:rPr lang="en-US" sz="1700" dirty="0">
                <a:solidFill>
                  <a:schemeClr val="dk1"/>
                </a:solidFill>
                <a:latin typeface="Times New Roman"/>
                <a:ea typeface="Times New Roman"/>
                <a:cs typeface="Times New Roman"/>
                <a:sym typeface="Times New Roman"/>
              </a:rPr>
              <a:t>Vending machine monitoring is capable of sales transactions, maintain stock levels &amp; ingredient levels, send alarms during stock shortages &amp; crimes, and sustain vending temperature. </a:t>
            </a:r>
            <a:endParaRPr sz="1700" dirty="0">
              <a:solidFill>
                <a:schemeClr val="dk1"/>
              </a:solidFill>
              <a:latin typeface="Times New Roman"/>
              <a:ea typeface="Times New Roman"/>
              <a:cs typeface="Times New Roman"/>
              <a:sym typeface="Times New Roman"/>
            </a:endParaRPr>
          </a:p>
          <a:p>
            <a:pPr marL="476220" marR="0" lvl="0" indent="-343936" algn="just" rtl="0">
              <a:spcBef>
                <a:spcPts val="0"/>
              </a:spcBef>
              <a:spcAft>
                <a:spcPts val="0"/>
              </a:spcAft>
              <a:buClr>
                <a:schemeClr val="lt1"/>
              </a:buClr>
              <a:buSzPts val="1600"/>
              <a:buFont typeface="Montserrat"/>
              <a:buChar char="●"/>
            </a:pPr>
            <a:r>
              <a:rPr lang="en-US" sz="1700" dirty="0">
                <a:solidFill>
                  <a:schemeClr val="dk1"/>
                </a:solidFill>
                <a:latin typeface="Times New Roman"/>
                <a:ea typeface="Times New Roman"/>
                <a:cs typeface="Times New Roman"/>
                <a:sym typeface="Times New Roman"/>
              </a:rPr>
              <a:t>The data acquired via vending machine monitoring is transmitted to a central host and sent through a computer system. Furthermore, communication channels for vending machines are wireless networks. </a:t>
            </a:r>
            <a:endParaRPr sz="1700" dirty="0">
              <a:solidFill>
                <a:schemeClr val="dk1"/>
              </a:solidFill>
              <a:latin typeface="Times New Roman"/>
              <a:ea typeface="Times New Roman"/>
              <a:cs typeface="Times New Roman"/>
              <a:sym typeface="Times New Roman"/>
            </a:endParaRPr>
          </a:p>
          <a:p>
            <a:pPr marL="476220" marR="0" lvl="0" indent="-350550" algn="just" rtl="0">
              <a:spcBef>
                <a:spcPts val="0"/>
              </a:spcBef>
              <a:spcAft>
                <a:spcPts val="0"/>
              </a:spcAft>
              <a:buClr>
                <a:schemeClr val="lt1"/>
              </a:buClr>
              <a:buSzPts val="1700"/>
              <a:buFont typeface="Montserrat"/>
              <a:buChar char="●"/>
            </a:pPr>
            <a:r>
              <a:rPr lang="en-US" sz="1700" dirty="0">
                <a:solidFill>
                  <a:schemeClr val="dk1"/>
                </a:solidFill>
                <a:latin typeface="Times New Roman"/>
                <a:ea typeface="Times New Roman"/>
                <a:cs typeface="Times New Roman"/>
                <a:sym typeface="Times New Roman"/>
              </a:rPr>
              <a:t>The common form of technology used is a GSM (Global System for Mobile Communications)/GPRS (General Packet Radio Service) router or a cellular GSM/GPRS modem connected via an RS-232 interface that offers connectivity to the wireless networks.  </a:t>
            </a:r>
            <a:r>
              <a:rPr lang="en-US" sz="1800" dirty="0">
                <a:solidFill>
                  <a:schemeClr val="dk1"/>
                </a:solidFill>
                <a:latin typeface="Times New Roman"/>
                <a:ea typeface="Times New Roman"/>
                <a:cs typeface="Times New Roman"/>
                <a:sym typeface="Times New Roman"/>
              </a:rPr>
              <a:t> </a:t>
            </a:r>
            <a:endParaRPr sz="1800" dirty="0">
              <a:solidFill>
                <a:schemeClr val="dk1"/>
              </a:solidFill>
              <a:latin typeface="Times New Roman"/>
              <a:ea typeface="Times New Roman"/>
              <a:cs typeface="Times New Roman"/>
              <a:sym typeface="Times New Roman"/>
            </a:endParaRPr>
          </a:p>
        </p:txBody>
      </p:sp>
      <p:sp>
        <p:nvSpPr>
          <p:cNvPr id="347" name="Google Shape;347;p29"/>
          <p:cNvSpPr/>
          <p:nvPr/>
        </p:nvSpPr>
        <p:spPr>
          <a:xfrm>
            <a:off x="2264965" y="978979"/>
            <a:ext cx="7648542" cy="300639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5225" tIns="95225" rIns="95225" bIns="95225"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348" name="Google Shape;348;p29"/>
          <p:cNvPicPr preferRelativeResize="0"/>
          <p:nvPr/>
        </p:nvPicPr>
        <p:blipFill rotWithShape="1">
          <a:blip r:embed="rId3">
            <a:alphaModFix/>
          </a:blip>
          <a:srcRect/>
          <a:stretch/>
        </p:blipFill>
        <p:spPr>
          <a:xfrm>
            <a:off x="2349631" y="1039118"/>
            <a:ext cx="7449285" cy="2816787"/>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0"/>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Libre Franklin"/>
              <a:buNone/>
            </a:pPr>
            <a:r>
              <a:rPr lang="en-US">
                <a:latin typeface="Libre Franklin"/>
                <a:ea typeface="Libre Franklin"/>
                <a:cs typeface="Libre Franklin"/>
                <a:sym typeface="Libre Franklin"/>
              </a:rPr>
              <a:t>	</a:t>
            </a:r>
            <a:endParaRPr>
              <a:latin typeface="Libre Franklin"/>
              <a:ea typeface="Libre Franklin"/>
              <a:cs typeface="Libre Franklin"/>
              <a:sym typeface="Libre Franklin"/>
            </a:endParaRPr>
          </a:p>
        </p:txBody>
      </p:sp>
      <p:sp>
        <p:nvSpPr>
          <p:cNvPr id="354" name="Google Shape;354;p30"/>
          <p:cNvSpPr/>
          <p:nvPr/>
        </p:nvSpPr>
        <p:spPr>
          <a:xfrm>
            <a:off x="0" y="6524774"/>
            <a:ext cx="12191856" cy="331891"/>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a:solidFill>
                <a:schemeClr val="dk1"/>
              </a:solidFill>
              <a:latin typeface="Calibri"/>
              <a:ea typeface="Calibri"/>
              <a:cs typeface="Calibri"/>
              <a:sym typeface="Calibri"/>
            </a:endParaRPr>
          </a:p>
        </p:txBody>
      </p:sp>
      <p:sp>
        <p:nvSpPr>
          <p:cNvPr id="355" name="Google Shape;355;p30"/>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a:solidFill>
                <a:schemeClr val="dk1"/>
              </a:solidFill>
              <a:latin typeface="Calibri"/>
              <a:ea typeface="Calibri"/>
              <a:cs typeface="Calibri"/>
              <a:sym typeface="Calibri"/>
            </a:endParaRPr>
          </a:p>
        </p:txBody>
      </p:sp>
      <p:sp>
        <p:nvSpPr>
          <p:cNvPr id="356" name="Google Shape;356;p30"/>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a:solidFill>
                  <a:schemeClr val="dk1"/>
                </a:solidFill>
                <a:latin typeface="Montserrat ExtraBold"/>
                <a:ea typeface="Montserrat ExtraBold"/>
                <a:cs typeface="Montserrat ExtraBold"/>
                <a:sym typeface="Montserrat ExtraBold"/>
              </a:rPr>
              <a:t>What are applications of Cellular M2M?</a:t>
            </a:r>
            <a:endParaRPr sz="2300">
              <a:solidFill>
                <a:schemeClr val="dk1"/>
              </a:solidFill>
              <a:latin typeface="Montserrat ExtraBold"/>
              <a:ea typeface="Montserrat ExtraBold"/>
              <a:cs typeface="Montserrat ExtraBold"/>
              <a:sym typeface="Montserrat ExtraBold"/>
            </a:endParaRPr>
          </a:p>
        </p:txBody>
      </p:sp>
      <p:sp>
        <p:nvSpPr>
          <p:cNvPr id="357" name="Google Shape;357;p30"/>
          <p:cNvSpPr txBox="1"/>
          <p:nvPr/>
        </p:nvSpPr>
        <p:spPr>
          <a:xfrm>
            <a:off x="6096840" y="1070156"/>
            <a:ext cx="5936401" cy="5339360"/>
          </a:xfrm>
          <a:prstGeom prst="rect">
            <a:avLst/>
          </a:prstGeom>
          <a:noFill/>
          <a:ln>
            <a:noFill/>
          </a:ln>
        </p:spPr>
        <p:txBody>
          <a:bodyPr spcFirstLastPara="1" wrap="square" lIns="95225" tIns="95225" rIns="95225" bIns="95225" anchor="t" anchorCtr="0">
            <a:spAutoFit/>
          </a:bodyPr>
          <a:lstStyle/>
          <a:p>
            <a:pPr marL="0" marR="0" lvl="0" indent="0" algn="just" rtl="0">
              <a:lnSpc>
                <a:spcPct val="115000"/>
              </a:lnSpc>
              <a:spcBef>
                <a:spcPts val="0"/>
              </a:spcBef>
              <a:spcAft>
                <a:spcPts val="0"/>
              </a:spcAft>
              <a:buNone/>
            </a:pPr>
            <a:r>
              <a:rPr lang="en-US" sz="1700" dirty="0">
                <a:solidFill>
                  <a:schemeClr val="dk1"/>
                </a:solidFill>
                <a:latin typeface="Montserrat"/>
                <a:ea typeface="Montserrat"/>
                <a:cs typeface="Montserrat"/>
                <a:sym typeface="Montserrat"/>
              </a:rPr>
              <a:t>3. </a:t>
            </a:r>
            <a:r>
              <a:rPr lang="en-US" sz="1700" b="1" dirty="0">
                <a:solidFill>
                  <a:schemeClr val="dk1"/>
                </a:solidFill>
                <a:latin typeface="Montserrat"/>
                <a:ea typeface="Montserrat"/>
                <a:cs typeface="Montserrat"/>
                <a:sym typeface="Montserrat"/>
              </a:rPr>
              <a:t>3G or 4G Network:</a:t>
            </a:r>
            <a:endParaRPr sz="1700" b="1" dirty="0">
              <a:solidFill>
                <a:schemeClr val="dk1"/>
              </a:solidFill>
              <a:latin typeface="Montserrat"/>
              <a:ea typeface="Montserrat"/>
              <a:cs typeface="Montserrat"/>
              <a:sym typeface="Montserrat"/>
            </a:endParaRPr>
          </a:p>
          <a:p>
            <a:pPr marL="0" marR="0" lvl="0" indent="0" algn="just" rtl="0">
              <a:lnSpc>
                <a:spcPct val="115000"/>
              </a:lnSpc>
              <a:spcBef>
                <a:spcPts val="1250"/>
              </a:spcBef>
              <a:spcAft>
                <a:spcPts val="0"/>
              </a:spcAft>
              <a:buNone/>
            </a:pPr>
            <a:r>
              <a:rPr lang="en-US" sz="1700" dirty="0">
                <a:solidFill>
                  <a:schemeClr val="dk1"/>
                </a:solidFill>
                <a:latin typeface="Montserrat"/>
                <a:ea typeface="Montserrat"/>
                <a:cs typeface="Montserrat"/>
                <a:sym typeface="Montserrat"/>
              </a:rPr>
              <a:t>Cellular M2M plays a crucial role in maintaining connectivity by customizing cellular 3G or 4G data services. Cellular M2M coupled with 3G or 4G network is better than 2G due to the following reasons:</a:t>
            </a:r>
            <a:endParaRPr sz="1700" dirty="0">
              <a:solidFill>
                <a:schemeClr val="dk1"/>
              </a:solidFill>
              <a:latin typeface="Montserrat"/>
              <a:ea typeface="Montserrat"/>
              <a:cs typeface="Montserrat"/>
              <a:sym typeface="Montserrat"/>
            </a:endParaRPr>
          </a:p>
          <a:p>
            <a:pPr marL="476220" marR="0" lvl="0" indent="-343936" algn="just" rtl="0">
              <a:lnSpc>
                <a:spcPct val="115000"/>
              </a:lnSpc>
              <a:spcBef>
                <a:spcPts val="1250"/>
              </a:spcBef>
              <a:spcAft>
                <a:spcPts val="0"/>
              </a:spcAft>
              <a:buClr>
                <a:schemeClr val="lt1"/>
              </a:buClr>
              <a:buSzPts val="1600"/>
              <a:buFont typeface="Montserrat"/>
              <a:buChar char="●"/>
            </a:pPr>
            <a:r>
              <a:rPr lang="en-US" sz="1700" dirty="0">
                <a:solidFill>
                  <a:schemeClr val="dk1"/>
                </a:solidFill>
                <a:latin typeface="Montserrat"/>
                <a:ea typeface="Montserrat"/>
                <a:cs typeface="Montserrat"/>
                <a:sym typeface="Montserrat"/>
              </a:rPr>
              <a:t>Flexible installation: Easy to mount, durable, and built with aluminum and steel.</a:t>
            </a:r>
            <a:endParaRPr sz="1700" dirty="0">
              <a:solidFill>
                <a:schemeClr val="dk1"/>
              </a:solidFill>
              <a:latin typeface="Montserrat"/>
              <a:ea typeface="Montserrat"/>
              <a:cs typeface="Montserrat"/>
              <a:sym typeface="Montserrat"/>
            </a:endParaRPr>
          </a:p>
          <a:p>
            <a:pPr marL="476220" marR="0" lvl="0" indent="-343936" algn="just" rtl="0">
              <a:lnSpc>
                <a:spcPct val="115000"/>
              </a:lnSpc>
              <a:spcBef>
                <a:spcPts val="0"/>
              </a:spcBef>
              <a:spcAft>
                <a:spcPts val="0"/>
              </a:spcAft>
              <a:buClr>
                <a:schemeClr val="lt1"/>
              </a:buClr>
              <a:buSzPts val="1600"/>
              <a:buFont typeface="Montserrat"/>
              <a:buChar char="●"/>
            </a:pPr>
            <a:r>
              <a:rPr lang="en-US" sz="1700" dirty="0">
                <a:solidFill>
                  <a:schemeClr val="dk1"/>
                </a:solidFill>
                <a:latin typeface="Montserrat"/>
                <a:ea typeface="Montserrat"/>
                <a:cs typeface="Montserrat"/>
                <a:sym typeface="Montserrat"/>
              </a:rPr>
              <a:t>Backward compatibility: Software that functions with 2G cellular modems does not need replacement during </a:t>
            </a:r>
            <a:r>
              <a:rPr lang="en-US" sz="1700" dirty="0" err="1">
                <a:solidFill>
                  <a:schemeClr val="dk1"/>
                </a:solidFill>
                <a:latin typeface="Montserrat"/>
                <a:ea typeface="Montserrat"/>
                <a:cs typeface="Montserrat"/>
                <a:sym typeface="Montserrat"/>
              </a:rPr>
              <a:t>upgradation</a:t>
            </a:r>
            <a:r>
              <a:rPr lang="en-US" sz="1700" dirty="0">
                <a:solidFill>
                  <a:schemeClr val="dk1"/>
                </a:solidFill>
                <a:latin typeface="Montserrat"/>
                <a:ea typeface="Montserrat"/>
                <a:cs typeface="Montserrat"/>
                <a:sym typeface="Montserrat"/>
              </a:rPr>
              <a:t> to 3G or 4G networks.</a:t>
            </a:r>
            <a:endParaRPr sz="1700" dirty="0">
              <a:solidFill>
                <a:schemeClr val="dk1"/>
              </a:solidFill>
              <a:latin typeface="Montserrat"/>
              <a:ea typeface="Montserrat"/>
              <a:cs typeface="Montserrat"/>
              <a:sym typeface="Montserrat"/>
            </a:endParaRPr>
          </a:p>
          <a:p>
            <a:pPr marL="476220" marR="0" lvl="0" indent="-343936" algn="just" rtl="0">
              <a:lnSpc>
                <a:spcPct val="115000"/>
              </a:lnSpc>
              <a:spcBef>
                <a:spcPts val="0"/>
              </a:spcBef>
              <a:spcAft>
                <a:spcPts val="0"/>
              </a:spcAft>
              <a:buClr>
                <a:schemeClr val="lt1"/>
              </a:buClr>
              <a:buSzPts val="1600"/>
              <a:buFont typeface="Montserrat"/>
              <a:buChar char="●"/>
            </a:pPr>
            <a:r>
              <a:rPr lang="en-US" sz="1700" dirty="0">
                <a:solidFill>
                  <a:schemeClr val="dk1"/>
                </a:solidFill>
                <a:latin typeface="Montserrat"/>
                <a:ea typeface="Montserrat"/>
                <a:cs typeface="Montserrat"/>
                <a:sym typeface="Montserrat"/>
              </a:rPr>
              <a:t>Broad coverage: 3G and 4G networks provide vast cellular coverage nearly everywhere.</a:t>
            </a:r>
            <a:endParaRPr sz="1700" dirty="0">
              <a:solidFill>
                <a:schemeClr val="dk1"/>
              </a:solidFill>
              <a:latin typeface="Montserrat"/>
              <a:ea typeface="Montserrat"/>
              <a:cs typeface="Montserrat"/>
              <a:sym typeface="Montserrat"/>
            </a:endParaRPr>
          </a:p>
          <a:p>
            <a:pPr marL="476220" marR="0" lvl="0" indent="-343936" algn="just" rtl="0">
              <a:lnSpc>
                <a:spcPct val="115000"/>
              </a:lnSpc>
              <a:spcBef>
                <a:spcPts val="0"/>
              </a:spcBef>
              <a:spcAft>
                <a:spcPts val="0"/>
              </a:spcAft>
              <a:buClr>
                <a:schemeClr val="lt1"/>
              </a:buClr>
              <a:buSzPts val="1600"/>
              <a:buFont typeface="Montserrat"/>
              <a:buChar char="●"/>
            </a:pPr>
            <a:r>
              <a:rPr lang="en-US" sz="1700" dirty="0">
                <a:solidFill>
                  <a:schemeClr val="dk1"/>
                </a:solidFill>
                <a:latin typeface="Montserrat"/>
                <a:ea typeface="Montserrat"/>
                <a:cs typeface="Montserrat"/>
                <a:sym typeface="Montserrat"/>
              </a:rPr>
              <a:t>Easy replacement and configuration of cellular modems or gateways. </a:t>
            </a:r>
            <a:endParaRPr sz="1700" dirty="0">
              <a:solidFill>
                <a:schemeClr val="dk1"/>
              </a:solidFill>
              <a:latin typeface="Montserrat"/>
              <a:ea typeface="Montserrat"/>
              <a:cs typeface="Montserrat"/>
              <a:sym typeface="Montserrat"/>
            </a:endParaRPr>
          </a:p>
        </p:txBody>
      </p:sp>
      <p:pic>
        <p:nvPicPr>
          <p:cNvPr id="358" name="Google Shape;358;p30"/>
          <p:cNvPicPr preferRelativeResize="0"/>
          <p:nvPr/>
        </p:nvPicPr>
        <p:blipFill rotWithShape="1">
          <a:blip r:embed="rId3">
            <a:alphaModFix/>
          </a:blip>
          <a:srcRect/>
          <a:stretch/>
        </p:blipFill>
        <p:spPr>
          <a:xfrm>
            <a:off x="158746" y="1378310"/>
            <a:ext cx="5729740" cy="4577559"/>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1"/>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Libre Franklin"/>
              <a:buNone/>
            </a:pPr>
            <a:r>
              <a:rPr lang="en-US">
                <a:latin typeface="Libre Franklin"/>
                <a:ea typeface="Libre Franklin"/>
                <a:cs typeface="Libre Franklin"/>
                <a:sym typeface="Libre Franklin"/>
              </a:rPr>
              <a:t>	</a:t>
            </a:r>
            <a:endParaRPr>
              <a:latin typeface="Libre Franklin"/>
              <a:ea typeface="Libre Franklin"/>
              <a:cs typeface="Libre Franklin"/>
              <a:sym typeface="Libre Franklin"/>
            </a:endParaRPr>
          </a:p>
        </p:txBody>
      </p:sp>
      <p:sp>
        <p:nvSpPr>
          <p:cNvPr id="364" name="Google Shape;364;p31"/>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a:solidFill>
                <a:schemeClr val="dk1"/>
              </a:solidFill>
              <a:latin typeface="Calibri"/>
              <a:ea typeface="Calibri"/>
              <a:cs typeface="Calibri"/>
              <a:sym typeface="Calibri"/>
            </a:endParaRPr>
          </a:p>
        </p:txBody>
      </p:sp>
      <p:sp>
        <p:nvSpPr>
          <p:cNvPr id="365" name="Google Shape;365;p31"/>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a:solidFill>
                  <a:schemeClr val="dk1"/>
                </a:solidFill>
                <a:latin typeface="Montserrat ExtraBold"/>
                <a:ea typeface="Montserrat ExtraBold"/>
                <a:cs typeface="Montserrat ExtraBold"/>
                <a:sym typeface="Montserrat ExtraBold"/>
              </a:rPr>
              <a:t>What are applications of Cellular M2M?</a:t>
            </a:r>
            <a:endParaRPr sz="2300">
              <a:solidFill>
                <a:schemeClr val="dk1"/>
              </a:solidFill>
              <a:latin typeface="Montserrat ExtraBold"/>
              <a:ea typeface="Montserrat ExtraBold"/>
              <a:cs typeface="Montserrat ExtraBold"/>
              <a:sym typeface="Montserrat ExtraBold"/>
            </a:endParaRPr>
          </a:p>
        </p:txBody>
      </p:sp>
      <p:sp>
        <p:nvSpPr>
          <p:cNvPr id="366" name="Google Shape;366;p31"/>
          <p:cNvSpPr txBox="1"/>
          <p:nvPr/>
        </p:nvSpPr>
        <p:spPr>
          <a:xfrm>
            <a:off x="6096840" y="911398"/>
            <a:ext cx="5936401" cy="5473499"/>
          </a:xfrm>
          <a:prstGeom prst="rect">
            <a:avLst/>
          </a:prstGeom>
          <a:noFill/>
          <a:ln>
            <a:noFill/>
          </a:ln>
        </p:spPr>
        <p:txBody>
          <a:bodyPr spcFirstLastPara="1" wrap="square" lIns="95225" tIns="95225" rIns="95225" bIns="95225" anchor="t" anchorCtr="0">
            <a:spAutoFit/>
          </a:bodyPr>
          <a:lstStyle/>
          <a:p>
            <a:pPr marL="476220" marR="0" lvl="0" indent="0" algn="just" rtl="0">
              <a:lnSpc>
                <a:spcPct val="115000"/>
              </a:lnSpc>
              <a:spcBef>
                <a:spcPts val="0"/>
              </a:spcBef>
              <a:spcAft>
                <a:spcPts val="0"/>
              </a:spcAft>
              <a:buNone/>
            </a:pPr>
            <a:r>
              <a:rPr lang="en-US" sz="1700" b="1" dirty="0">
                <a:solidFill>
                  <a:schemeClr val="dk1"/>
                </a:solidFill>
                <a:latin typeface="Montserrat"/>
                <a:ea typeface="Montserrat"/>
                <a:cs typeface="Montserrat"/>
                <a:sym typeface="Montserrat"/>
              </a:rPr>
              <a:t>4. Home Appliances</a:t>
            </a:r>
            <a:endParaRPr sz="1700" b="1" dirty="0">
              <a:solidFill>
                <a:schemeClr val="dk1"/>
              </a:solidFill>
              <a:latin typeface="Montserrat"/>
              <a:ea typeface="Montserrat"/>
              <a:cs typeface="Montserrat"/>
              <a:sym typeface="Montserrat"/>
            </a:endParaRPr>
          </a:p>
          <a:p>
            <a:pPr marL="476220" marR="0" lvl="0" indent="-337322" algn="just" rtl="0">
              <a:lnSpc>
                <a:spcPct val="115000"/>
              </a:lnSpc>
              <a:spcBef>
                <a:spcPts val="1250"/>
              </a:spcBef>
              <a:spcAft>
                <a:spcPts val="0"/>
              </a:spcAft>
              <a:buClr>
                <a:schemeClr val="lt1"/>
              </a:buClr>
              <a:buSzPts val="1500"/>
              <a:buFont typeface="Montserrat"/>
              <a:buChar char="●"/>
            </a:pPr>
            <a:r>
              <a:rPr lang="en-US" sz="1600" dirty="0">
                <a:solidFill>
                  <a:schemeClr val="dk1"/>
                </a:solidFill>
                <a:latin typeface="Montserrat"/>
                <a:ea typeface="Montserrat"/>
                <a:cs typeface="Montserrat"/>
                <a:sym typeface="Montserrat"/>
              </a:rPr>
              <a:t>Cellular M2M connectivity is estimated to boost the performance of </a:t>
            </a:r>
            <a:r>
              <a:rPr lang="en-US" sz="1600" dirty="0" err="1">
                <a:solidFill>
                  <a:schemeClr val="dk1"/>
                </a:solidFill>
                <a:latin typeface="Montserrat"/>
                <a:ea typeface="Montserrat"/>
                <a:cs typeface="Montserrat"/>
                <a:sym typeface="Montserrat"/>
              </a:rPr>
              <a:t>IoT</a:t>
            </a:r>
            <a:r>
              <a:rPr lang="en-US" sz="1600" dirty="0">
                <a:solidFill>
                  <a:schemeClr val="dk1"/>
                </a:solidFill>
                <a:latin typeface="Montserrat"/>
                <a:ea typeface="Montserrat"/>
                <a:cs typeface="Montserrat"/>
                <a:sym typeface="Montserrat"/>
              </a:rPr>
              <a:t>-based home appliances and take it to the next level. For example, companies such as Samsung and LG are en route to unveil smart home services and appliances to assure an advanced way of life. </a:t>
            </a:r>
            <a:endParaRPr sz="1600" dirty="0">
              <a:solidFill>
                <a:schemeClr val="dk1"/>
              </a:solidFill>
              <a:latin typeface="Montserrat"/>
              <a:ea typeface="Montserrat"/>
              <a:cs typeface="Montserrat"/>
              <a:sym typeface="Montserrat"/>
            </a:endParaRPr>
          </a:p>
          <a:p>
            <a:pPr marL="476220" marR="0" lvl="0" indent="-337322" algn="just" rtl="0">
              <a:lnSpc>
                <a:spcPct val="115000"/>
              </a:lnSpc>
              <a:spcBef>
                <a:spcPts val="0"/>
              </a:spcBef>
              <a:spcAft>
                <a:spcPts val="0"/>
              </a:spcAft>
              <a:buClr>
                <a:schemeClr val="lt1"/>
              </a:buClr>
              <a:buSzPts val="1500"/>
              <a:buFont typeface="Montserrat"/>
              <a:buChar char="●"/>
            </a:pPr>
            <a:r>
              <a:rPr lang="en-US" sz="1600" dirty="0">
                <a:solidFill>
                  <a:schemeClr val="dk1"/>
                </a:solidFill>
                <a:latin typeface="Montserrat"/>
                <a:ea typeface="Montserrat"/>
                <a:cs typeface="Montserrat"/>
                <a:sym typeface="Montserrat"/>
              </a:rPr>
              <a:t>Furthermore, an M2M enabled washing machine is capable of sending alerts on the owners’ smartphones or other smart devices once it’s completed with drying or washing. Also, a smart refrigerator can automatically order groceries from online e-commerce platforms such as Amazon, if its inventory is depleted. </a:t>
            </a:r>
            <a:endParaRPr sz="1600" dirty="0">
              <a:solidFill>
                <a:schemeClr val="dk1"/>
              </a:solidFill>
              <a:latin typeface="Montserrat"/>
              <a:ea typeface="Montserrat"/>
              <a:cs typeface="Montserrat"/>
              <a:sym typeface="Montserrat"/>
            </a:endParaRPr>
          </a:p>
          <a:p>
            <a:pPr marL="476220" marR="0" lvl="0" indent="-337322" algn="just" rtl="0">
              <a:lnSpc>
                <a:spcPct val="115000"/>
              </a:lnSpc>
              <a:spcBef>
                <a:spcPts val="0"/>
              </a:spcBef>
              <a:spcAft>
                <a:spcPts val="0"/>
              </a:spcAft>
              <a:buClr>
                <a:schemeClr val="lt1"/>
              </a:buClr>
              <a:buSzPts val="1500"/>
              <a:buFont typeface="Montserrat"/>
              <a:buChar char="●"/>
            </a:pPr>
            <a:r>
              <a:rPr lang="en-US" sz="1600" dirty="0">
                <a:solidFill>
                  <a:schemeClr val="dk1"/>
                </a:solidFill>
                <a:latin typeface="Montserrat"/>
                <a:ea typeface="Montserrat"/>
                <a:cs typeface="Montserrat"/>
                <a:sym typeface="Montserrat"/>
              </a:rPr>
              <a:t>There are numerous such examples of home appliances that can do wonders with the aid of cellular M2M connectivity and improve the quality of living for the residents.</a:t>
            </a:r>
            <a:endParaRPr sz="1600" dirty="0">
              <a:solidFill>
                <a:schemeClr val="dk1"/>
              </a:solidFill>
              <a:latin typeface="Montserrat"/>
              <a:ea typeface="Montserrat"/>
              <a:cs typeface="Montserrat"/>
              <a:sym typeface="Montserrat"/>
            </a:endParaRPr>
          </a:p>
        </p:txBody>
      </p:sp>
      <p:pic>
        <p:nvPicPr>
          <p:cNvPr id="367" name="Google Shape;367;p31"/>
          <p:cNvPicPr preferRelativeResize="0"/>
          <p:nvPr/>
        </p:nvPicPr>
        <p:blipFill rotWithShape="1">
          <a:blip r:embed="rId3">
            <a:alphaModFix/>
          </a:blip>
          <a:srcRect l="2574" r="3467"/>
          <a:stretch/>
        </p:blipFill>
        <p:spPr>
          <a:xfrm>
            <a:off x="0" y="1092852"/>
            <a:ext cx="6433457" cy="4801761"/>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2"/>
          <p:cNvSpPr txBox="1">
            <a:spLocks noGrp="1"/>
          </p:cNvSpPr>
          <p:nvPr>
            <p:ph type="title"/>
          </p:nvPr>
        </p:nvSpPr>
        <p:spPr>
          <a:xfrm>
            <a:off x="0" y="0"/>
            <a:ext cx="12192169" cy="715659"/>
          </a:xfrm>
          <a:prstGeom prst="rect">
            <a:avLst/>
          </a:prstGeom>
          <a:noFill/>
          <a:ln>
            <a:noFill/>
          </a:ln>
        </p:spPr>
        <p:txBody>
          <a:bodyPr spcFirstLastPara="1" wrap="square" lIns="95225" tIns="47600" rIns="95225" bIns="47600" anchor="ctr" anchorCtr="0">
            <a:noAutofit/>
          </a:bodyPr>
          <a:lstStyle/>
          <a:p>
            <a:pPr marL="0" lvl="0" indent="0" algn="ctr" rtl="0">
              <a:lnSpc>
                <a:spcPct val="100000"/>
              </a:lnSpc>
              <a:spcBef>
                <a:spcPts val="0"/>
              </a:spcBef>
              <a:spcAft>
                <a:spcPts val="0"/>
              </a:spcAft>
              <a:buClr>
                <a:srgbClr val="FFC000"/>
              </a:buClr>
              <a:buSzPts val="4400"/>
              <a:buFont typeface="Times New Roman"/>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73" name="Google Shape;373;p32"/>
          <p:cNvSpPr/>
          <p:nvPr/>
        </p:nvSpPr>
        <p:spPr>
          <a:xfrm>
            <a:off x="0" y="6524774"/>
            <a:ext cx="12191856" cy="331891"/>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a:solidFill>
                <a:schemeClr val="dk1"/>
              </a:solidFill>
              <a:latin typeface="Times New Roman"/>
              <a:ea typeface="Times New Roman"/>
              <a:cs typeface="Times New Roman"/>
              <a:sym typeface="Times New Roman"/>
            </a:endParaRPr>
          </a:p>
        </p:txBody>
      </p:sp>
      <p:sp>
        <p:nvSpPr>
          <p:cNvPr id="374" name="Google Shape;374;p32"/>
          <p:cNvSpPr/>
          <p:nvPr/>
        </p:nvSpPr>
        <p:spPr>
          <a:xfrm>
            <a:off x="0" y="-1"/>
            <a:ext cx="12191856" cy="809414"/>
          </a:xfrm>
          <a:prstGeom prst="rect">
            <a:avLst/>
          </a:prstGeom>
          <a:solidFill>
            <a:schemeClr val="lt1"/>
          </a:solidFill>
          <a:ln>
            <a:noFill/>
          </a:ln>
        </p:spPr>
        <p:txBody>
          <a:bodyPr spcFirstLastPara="1" wrap="square" lIns="95225" tIns="47600" rIns="95225" bIns="47600" anchor="ctr" anchorCtr="0">
            <a:noAutofit/>
          </a:bodyPr>
          <a:lstStyle/>
          <a:p>
            <a:pPr marL="0" marR="0" lvl="0" indent="0" algn="ctr" rtl="0">
              <a:spcBef>
                <a:spcPts val="0"/>
              </a:spcBef>
              <a:spcAft>
                <a:spcPts val="0"/>
              </a:spcAft>
              <a:buNone/>
            </a:pPr>
            <a:endParaRPr sz="1900">
              <a:solidFill>
                <a:schemeClr val="dk1"/>
              </a:solidFill>
              <a:latin typeface="Times New Roman"/>
              <a:ea typeface="Times New Roman"/>
              <a:cs typeface="Times New Roman"/>
              <a:sym typeface="Times New Roman"/>
            </a:endParaRPr>
          </a:p>
        </p:txBody>
      </p:sp>
      <p:sp>
        <p:nvSpPr>
          <p:cNvPr id="375" name="Google Shape;375;p32"/>
          <p:cNvSpPr txBox="1"/>
          <p:nvPr/>
        </p:nvSpPr>
        <p:spPr>
          <a:xfrm>
            <a:off x="1541677" y="203265"/>
            <a:ext cx="9108503" cy="626533"/>
          </a:xfrm>
          <a:prstGeom prst="rect">
            <a:avLst/>
          </a:prstGeom>
          <a:noFill/>
          <a:ln>
            <a:noFill/>
          </a:ln>
        </p:spPr>
        <p:txBody>
          <a:bodyPr spcFirstLastPara="1" wrap="square" lIns="95225" tIns="47600" rIns="95225" bIns="47600" anchor="t" anchorCtr="0">
            <a:spAutoFit/>
          </a:bodyPr>
          <a:lstStyle/>
          <a:p>
            <a:pPr marL="0" marR="0" lvl="0" indent="0" algn="ctr" rtl="0">
              <a:lnSpc>
                <a:spcPct val="110000"/>
              </a:lnSpc>
              <a:spcBef>
                <a:spcPts val="0"/>
              </a:spcBef>
              <a:spcAft>
                <a:spcPts val="1146"/>
              </a:spcAft>
              <a:buNone/>
            </a:pPr>
            <a:r>
              <a:rPr lang="en-US" sz="2300">
                <a:solidFill>
                  <a:schemeClr val="dk1"/>
                </a:solidFill>
                <a:latin typeface="Times New Roman"/>
                <a:ea typeface="Times New Roman"/>
                <a:cs typeface="Times New Roman"/>
                <a:sym typeface="Times New Roman"/>
              </a:rPr>
              <a:t>What are applications of Cellular M2M?</a:t>
            </a:r>
            <a:endParaRPr sz="2300">
              <a:solidFill>
                <a:schemeClr val="dk1"/>
              </a:solidFill>
              <a:latin typeface="Times New Roman"/>
              <a:ea typeface="Times New Roman"/>
              <a:cs typeface="Times New Roman"/>
              <a:sym typeface="Times New Roman"/>
            </a:endParaRPr>
          </a:p>
        </p:txBody>
      </p:sp>
      <p:sp>
        <p:nvSpPr>
          <p:cNvPr id="376" name="Google Shape;376;p32"/>
          <p:cNvSpPr txBox="1"/>
          <p:nvPr/>
        </p:nvSpPr>
        <p:spPr>
          <a:xfrm>
            <a:off x="5702137" y="832019"/>
            <a:ext cx="6331078" cy="5243436"/>
          </a:xfrm>
          <a:prstGeom prst="rect">
            <a:avLst/>
          </a:prstGeom>
          <a:noFill/>
          <a:ln>
            <a:noFill/>
          </a:ln>
        </p:spPr>
        <p:txBody>
          <a:bodyPr spcFirstLastPara="1" wrap="square" lIns="95225" tIns="95225" rIns="95225" bIns="95225" anchor="t" anchorCtr="0">
            <a:spAutoFit/>
          </a:bodyPr>
          <a:lstStyle/>
          <a:p>
            <a:pPr marL="0" marR="0" lvl="0" indent="0" algn="just" rtl="0">
              <a:lnSpc>
                <a:spcPct val="115000"/>
              </a:lnSpc>
              <a:spcBef>
                <a:spcPts val="0"/>
              </a:spcBef>
              <a:spcAft>
                <a:spcPts val="0"/>
              </a:spcAft>
              <a:buNone/>
            </a:pPr>
            <a:r>
              <a:rPr lang="en-US" sz="2000" b="1" dirty="0">
                <a:solidFill>
                  <a:schemeClr val="dk1"/>
                </a:solidFill>
                <a:latin typeface="Times New Roman"/>
                <a:ea typeface="Times New Roman"/>
                <a:cs typeface="Times New Roman"/>
                <a:sym typeface="Times New Roman"/>
              </a:rPr>
              <a:t>5.Healthcare Device Management:</a:t>
            </a:r>
            <a:endParaRPr sz="2000" b="1" dirty="0">
              <a:solidFill>
                <a:schemeClr val="dk1"/>
              </a:solidFill>
              <a:latin typeface="Times New Roman"/>
              <a:ea typeface="Times New Roman"/>
              <a:cs typeface="Times New Roman"/>
              <a:sym typeface="Times New Roman"/>
            </a:endParaRPr>
          </a:p>
          <a:p>
            <a:pPr marL="476220" marR="0" lvl="0" indent="-337322" algn="just" rtl="0">
              <a:lnSpc>
                <a:spcPct val="115000"/>
              </a:lnSpc>
              <a:spcBef>
                <a:spcPts val="1250"/>
              </a:spcBef>
              <a:spcAft>
                <a:spcPts val="0"/>
              </a:spcAft>
              <a:buClr>
                <a:schemeClr val="lt1"/>
              </a:buClr>
              <a:buSzPts val="1500"/>
              <a:buFont typeface="Montserrat"/>
              <a:buChar char="●"/>
            </a:pPr>
            <a:r>
              <a:rPr lang="en-US" sz="1600" dirty="0">
                <a:solidFill>
                  <a:schemeClr val="dk1"/>
                </a:solidFill>
                <a:latin typeface="Times New Roman"/>
                <a:ea typeface="Times New Roman"/>
                <a:cs typeface="Times New Roman"/>
                <a:sym typeface="Times New Roman"/>
              </a:rPr>
              <a:t>The cellular M2M network has the potential to create opportunities in the healthcare sector as well. Hospitals can easily automate processes with the help of M2M technology for providing the highest level of treatments. </a:t>
            </a:r>
            <a:endParaRPr sz="1600" dirty="0">
              <a:solidFill>
                <a:schemeClr val="dk1"/>
              </a:solidFill>
              <a:latin typeface="Times New Roman"/>
              <a:ea typeface="Times New Roman"/>
              <a:cs typeface="Times New Roman"/>
              <a:sym typeface="Times New Roman"/>
            </a:endParaRPr>
          </a:p>
          <a:p>
            <a:pPr marL="476220" marR="0" lvl="0" indent="-337322" algn="just" rtl="0">
              <a:lnSpc>
                <a:spcPct val="115000"/>
              </a:lnSpc>
              <a:spcBef>
                <a:spcPts val="0"/>
              </a:spcBef>
              <a:spcAft>
                <a:spcPts val="0"/>
              </a:spcAft>
              <a:buClr>
                <a:schemeClr val="lt1"/>
              </a:buClr>
              <a:buSzPts val="1500"/>
              <a:buFont typeface="Montserrat"/>
              <a:buChar char="●"/>
            </a:pPr>
            <a:r>
              <a:rPr lang="en-US" sz="1600" dirty="0">
                <a:solidFill>
                  <a:schemeClr val="dk1"/>
                </a:solidFill>
                <a:latin typeface="Times New Roman"/>
                <a:ea typeface="Times New Roman"/>
                <a:cs typeface="Times New Roman"/>
                <a:sym typeface="Times New Roman"/>
              </a:rPr>
              <a:t>For example, if a patient’s vital signs drop below normal level then an M2M linked life support system can automatically offer additional care and supply oxygen until a healthcare professional arrives. </a:t>
            </a:r>
            <a:endParaRPr sz="1600" dirty="0">
              <a:solidFill>
                <a:schemeClr val="dk1"/>
              </a:solidFill>
              <a:latin typeface="Times New Roman"/>
              <a:ea typeface="Times New Roman"/>
              <a:cs typeface="Times New Roman"/>
              <a:sym typeface="Times New Roman"/>
            </a:endParaRPr>
          </a:p>
          <a:p>
            <a:pPr marL="476220" marR="0" lvl="0" indent="-337322" algn="just" rtl="0">
              <a:lnSpc>
                <a:spcPct val="115000"/>
              </a:lnSpc>
              <a:spcBef>
                <a:spcPts val="0"/>
              </a:spcBef>
              <a:spcAft>
                <a:spcPts val="0"/>
              </a:spcAft>
              <a:buClr>
                <a:schemeClr val="lt1"/>
              </a:buClr>
              <a:buSzPts val="1500"/>
              <a:buFont typeface="Montserrat"/>
              <a:buChar char="●"/>
            </a:pPr>
            <a:r>
              <a:rPr lang="en-US" sz="1600" dirty="0">
                <a:solidFill>
                  <a:schemeClr val="dk1"/>
                </a:solidFill>
                <a:latin typeface="Times New Roman"/>
                <a:ea typeface="Times New Roman"/>
                <a:cs typeface="Times New Roman"/>
                <a:sym typeface="Times New Roman"/>
              </a:rPr>
              <a:t>Furthermore, cellular M2M is designed to offer services at homes instead of in clinics or hospitals. For instance, devices with an M2M network can track down an elderly or frail person’s movement, detect if the person has fallen, and notify the healthcare professional about the situation. </a:t>
            </a:r>
            <a:endParaRPr sz="1600" dirty="0">
              <a:solidFill>
                <a:schemeClr val="dk1"/>
              </a:solidFill>
              <a:latin typeface="Times New Roman"/>
              <a:ea typeface="Times New Roman"/>
              <a:cs typeface="Times New Roman"/>
              <a:sym typeface="Times New Roman"/>
            </a:endParaRPr>
          </a:p>
          <a:p>
            <a:pPr marL="476220" marR="0" lvl="0" indent="-337322" algn="just" rtl="0">
              <a:lnSpc>
                <a:spcPct val="115000"/>
              </a:lnSpc>
              <a:spcBef>
                <a:spcPts val="0"/>
              </a:spcBef>
              <a:spcAft>
                <a:spcPts val="0"/>
              </a:spcAft>
              <a:buClr>
                <a:schemeClr val="lt1"/>
              </a:buClr>
              <a:buSzPts val="1500"/>
              <a:buFont typeface="Montserrat"/>
              <a:buChar char="●"/>
            </a:pPr>
            <a:r>
              <a:rPr lang="en-US" sz="1600" dirty="0">
                <a:solidFill>
                  <a:schemeClr val="dk1"/>
                </a:solidFill>
                <a:latin typeface="Times New Roman"/>
                <a:ea typeface="Times New Roman"/>
                <a:cs typeface="Times New Roman"/>
                <a:sym typeface="Times New Roman"/>
              </a:rPr>
              <a:t>Moreover, asset tracking is another vital feature of cellular M2M, where equipment is located quickly in hospitals during life and death situations.</a:t>
            </a:r>
            <a:endParaRPr sz="1600" dirty="0">
              <a:solidFill>
                <a:schemeClr val="dk1"/>
              </a:solidFill>
              <a:latin typeface="Times New Roman"/>
              <a:ea typeface="Times New Roman"/>
              <a:cs typeface="Times New Roman"/>
              <a:sym typeface="Times New Roman"/>
            </a:endParaRPr>
          </a:p>
        </p:txBody>
      </p:sp>
      <p:pic>
        <p:nvPicPr>
          <p:cNvPr id="377" name="Google Shape;377;p32"/>
          <p:cNvPicPr preferRelativeResize="0"/>
          <p:nvPr/>
        </p:nvPicPr>
        <p:blipFill rotWithShape="1">
          <a:blip r:embed="rId3">
            <a:alphaModFix/>
          </a:blip>
          <a:srcRect/>
          <a:stretch/>
        </p:blipFill>
        <p:spPr>
          <a:xfrm>
            <a:off x="173928" y="968172"/>
            <a:ext cx="5425321" cy="5397838"/>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Cellular Machine-to- Machine (M2M) application networks</a:t>
            </a:r>
            <a:endParaRPr/>
          </a:p>
        </p:txBody>
      </p:sp>
      <p:sp>
        <p:nvSpPr>
          <p:cNvPr id="384" name="Google Shape;384;p33"/>
          <p:cNvSpPr txBox="1">
            <a:spLocks noGrp="1"/>
          </p:cNvSpPr>
          <p:nvPr>
            <p:ph type="body" idx="1"/>
          </p:nvPr>
        </p:nvSpPr>
        <p:spPr>
          <a:xfrm>
            <a:off x="838200" y="1825624"/>
            <a:ext cx="10515600" cy="451421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b="1" u="sng" dirty="0"/>
              <a:t>Difference between </a:t>
            </a:r>
            <a:r>
              <a:rPr lang="en-US" b="1" u="sng" dirty="0" err="1"/>
              <a:t>IoT</a:t>
            </a:r>
            <a:r>
              <a:rPr lang="en-US" b="1" u="sng" dirty="0"/>
              <a:t> and M2M:</a:t>
            </a:r>
            <a:endParaRPr b="1" u="sng" dirty="0"/>
          </a:p>
          <a:p>
            <a:pPr marL="685800" lvl="1" indent="-228600" algn="just" rtl="0">
              <a:lnSpc>
                <a:spcPct val="90000"/>
              </a:lnSpc>
              <a:spcBef>
                <a:spcPts val="500"/>
              </a:spcBef>
              <a:spcAft>
                <a:spcPts val="0"/>
              </a:spcAft>
              <a:buClr>
                <a:schemeClr val="dk1"/>
              </a:buClr>
              <a:buSzPts val="2400"/>
              <a:buChar char="•"/>
            </a:pPr>
            <a:r>
              <a:rPr lang="en-US" dirty="0"/>
              <a:t>Communication Protocols:</a:t>
            </a:r>
            <a:endParaRPr dirty="0"/>
          </a:p>
          <a:p>
            <a:pPr marL="1143000" lvl="2" indent="-228600" algn="just" rtl="0">
              <a:lnSpc>
                <a:spcPct val="90000"/>
              </a:lnSpc>
              <a:spcBef>
                <a:spcPts val="500"/>
              </a:spcBef>
              <a:spcAft>
                <a:spcPts val="0"/>
              </a:spcAft>
              <a:buClr>
                <a:schemeClr val="dk1"/>
              </a:buClr>
              <a:buSzPts val="2000"/>
              <a:buChar char="•"/>
            </a:pPr>
            <a:r>
              <a:rPr lang="en-US" dirty="0"/>
              <a:t>M2M and </a:t>
            </a:r>
            <a:r>
              <a:rPr lang="en-US" dirty="0" err="1"/>
              <a:t>IoT</a:t>
            </a:r>
            <a:r>
              <a:rPr lang="en-US" dirty="0"/>
              <a:t> can differ in </a:t>
            </a:r>
            <a:r>
              <a:rPr lang="en-US" b="1" dirty="0"/>
              <a:t>how the communication between the machines or devices happens.</a:t>
            </a:r>
            <a:endParaRPr dirty="0"/>
          </a:p>
          <a:p>
            <a:pPr marL="1143000" lvl="2" indent="-228600" algn="just" rtl="0">
              <a:lnSpc>
                <a:spcPct val="90000"/>
              </a:lnSpc>
              <a:spcBef>
                <a:spcPts val="500"/>
              </a:spcBef>
              <a:spcAft>
                <a:spcPts val="0"/>
              </a:spcAft>
              <a:buClr>
                <a:schemeClr val="dk1"/>
              </a:buClr>
              <a:buSzPts val="2000"/>
              <a:buChar char="•"/>
            </a:pPr>
            <a:r>
              <a:rPr lang="en-US" b="1" dirty="0"/>
              <a:t>M2M uses </a:t>
            </a:r>
            <a:r>
              <a:rPr lang="en-US" dirty="0"/>
              <a:t>either proprietary or </a:t>
            </a:r>
            <a:r>
              <a:rPr lang="en-US" b="1" dirty="0"/>
              <a:t>non-IP based communication protocols for communication within the M2M area networks</a:t>
            </a:r>
            <a:r>
              <a:rPr lang="en-US" dirty="0"/>
              <a:t>.</a:t>
            </a:r>
            <a:endParaRPr dirty="0"/>
          </a:p>
          <a:p>
            <a:pPr marL="685800" lvl="1" indent="-228600" algn="just" rtl="0">
              <a:lnSpc>
                <a:spcPct val="90000"/>
              </a:lnSpc>
              <a:spcBef>
                <a:spcPts val="500"/>
              </a:spcBef>
              <a:spcAft>
                <a:spcPts val="0"/>
              </a:spcAft>
              <a:buClr>
                <a:schemeClr val="dk1"/>
              </a:buClr>
              <a:buSzPts val="2400"/>
              <a:buChar char="•"/>
            </a:pPr>
            <a:r>
              <a:rPr lang="en-US" dirty="0"/>
              <a:t>Machines in M2M </a:t>
            </a:r>
            <a:r>
              <a:rPr lang="en-US" dirty="0" err="1"/>
              <a:t>vs</a:t>
            </a:r>
            <a:r>
              <a:rPr lang="en-US" dirty="0"/>
              <a:t> Things in </a:t>
            </a:r>
            <a:r>
              <a:rPr lang="en-US" dirty="0" err="1"/>
              <a:t>IoT</a:t>
            </a:r>
            <a:r>
              <a:rPr lang="en-US" dirty="0"/>
              <a:t>:</a:t>
            </a:r>
            <a:endParaRPr dirty="0"/>
          </a:p>
          <a:p>
            <a:pPr marL="1143000" lvl="2" indent="-228600" algn="just" rtl="0">
              <a:lnSpc>
                <a:spcPct val="90000"/>
              </a:lnSpc>
              <a:spcBef>
                <a:spcPts val="500"/>
              </a:spcBef>
              <a:spcAft>
                <a:spcPts val="0"/>
              </a:spcAft>
              <a:buClr>
                <a:schemeClr val="dk1"/>
              </a:buClr>
              <a:buSzPts val="2000"/>
              <a:buChar char="•"/>
            </a:pPr>
            <a:r>
              <a:rPr lang="en-US" dirty="0"/>
              <a:t>The </a:t>
            </a:r>
            <a:r>
              <a:rPr lang="en-US" b="1" dirty="0"/>
              <a:t>"Things" in </a:t>
            </a:r>
            <a:r>
              <a:rPr lang="en-US" b="1" dirty="0" err="1"/>
              <a:t>IoT</a:t>
            </a:r>
            <a:r>
              <a:rPr lang="en-US" b="1" dirty="0"/>
              <a:t> refers to physical objects that have unique identifiers </a:t>
            </a:r>
            <a:r>
              <a:rPr lang="en-US" dirty="0"/>
              <a:t>and </a:t>
            </a:r>
            <a:r>
              <a:rPr lang="en-US" b="1" dirty="0"/>
              <a:t>can sense and communicate with their external environment</a:t>
            </a:r>
            <a:r>
              <a:rPr lang="en-US" dirty="0"/>
              <a:t> (and user applications) </a:t>
            </a:r>
            <a:r>
              <a:rPr lang="en-US" b="1" dirty="0"/>
              <a:t>or their internal physical states.</a:t>
            </a:r>
            <a:endParaRPr dirty="0"/>
          </a:p>
          <a:p>
            <a:pPr marL="1143000" lvl="2" indent="-228600" algn="just" rtl="0">
              <a:lnSpc>
                <a:spcPct val="90000"/>
              </a:lnSpc>
              <a:spcBef>
                <a:spcPts val="500"/>
              </a:spcBef>
              <a:spcAft>
                <a:spcPts val="0"/>
              </a:spcAft>
              <a:buClr>
                <a:schemeClr val="dk1"/>
              </a:buClr>
              <a:buSzPts val="2000"/>
              <a:buChar char="•"/>
            </a:pPr>
            <a:r>
              <a:rPr lang="en-US" b="1" dirty="0"/>
              <a:t>M2M systems</a:t>
            </a:r>
            <a:r>
              <a:rPr lang="en-US" dirty="0"/>
              <a:t>, in contrast to </a:t>
            </a:r>
            <a:r>
              <a:rPr lang="en-US" dirty="0" err="1"/>
              <a:t>IoT</a:t>
            </a:r>
            <a:r>
              <a:rPr lang="en-US" dirty="0"/>
              <a:t>, typically </a:t>
            </a:r>
            <a:r>
              <a:rPr lang="en-US" b="1" dirty="0"/>
              <a:t>have homogeneous machine types within an M2M area network.</a:t>
            </a:r>
            <a:endParaRPr b="1" dirty="0"/>
          </a:p>
        </p:txBody>
      </p:sp>
      <p:sp>
        <p:nvSpPr>
          <p:cNvPr id="386" name="Google Shape;38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Cellular Machine-to- Machine (M2M) application networks</a:t>
            </a:r>
            <a:endParaRPr dirty="0"/>
          </a:p>
        </p:txBody>
      </p:sp>
      <p:sp>
        <p:nvSpPr>
          <p:cNvPr id="392" name="Google Shape;392;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a:t>Difference between IoT and M2M:</a:t>
            </a:r>
            <a:endParaRPr/>
          </a:p>
          <a:p>
            <a:pPr marL="685800" lvl="1" indent="-228600" algn="just" rtl="0">
              <a:lnSpc>
                <a:spcPct val="90000"/>
              </a:lnSpc>
              <a:spcBef>
                <a:spcPts val="500"/>
              </a:spcBef>
              <a:spcAft>
                <a:spcPts val="0"/>
              </a:spcAft>
              <a:buClr>
                <a:schemeClr val="dk1"/>
              </a:buClr>
              <a:buSzPct val="100000"/>
              <a:buChar char="•"/>
            </a:pPr>
            <a:r>
              <a:rPr lang="en-US"/>
              <a:t> Hardware vs Software Emphasis:</a:t>
            </a:r>
            <a:endParaRPr/>
          </a:p>
          <a:p>
            <a:pPr marL="1143000" lvl="2" indent="-228600" algn="just" rtl="0">
              <a:lnSpc>
                <a:spcPct val="90000"/>
              </a:lnSpc>
              <a:spcBef>
                <a:spcPts val="500"/>
              </a:spcBef>
              <a:spcAft>
                <a:spcPts val="0"/>
              </a:spcAft>
              <a:buClr>
                <a:schemeClr val="dk1"/>
              </a:buClr>
              <a:buSzPct val="100000"/>
              <a:buChar char="•"/>
            </a:pPr>
            <a:r>
              <a:rPr lang="en-US"/>
              <a:t>While the </a:t>
            </a:r>
            <a:r>
              <a:rPr lang="en-US" b="1"/>
              <a:t>emphasis of M2M is more on hardware</a:t>
            </a:r>
            <a:r>
              <a:rPr lang="en-US"/>
              <a:t> with embedded modules, the </a:t>
            </a:r>
            <a:r>
              <a:rPr lang="en-US" b="1"/>
              <a:t>emphasis of IoT is more on software.</a:t>
            </a:r>
            <a:endParaRPr/>
          </a:p>
          <a:p>
            <a:pPr marL="685800" lvl="1" indent="-228600" algn="just" rtl="0">
              <a:lnSpc>
                <a:spcPct val="90000"/>
              </a:lnSpc>
              <a:spcBef>
                <a:spcPts val="500"/>
              </a:spcBef>
              <a:spcAft>
                <a:spcPts val="0"/>
              </a:spcAft>
              <a:buClr>
                <a:schemeClr val="dk1"/>
              </a:buClr>
              <a:buSzPct val="100000"/>
              <a:buChar char="•"/>
            </a:pPr>
            <a:r>
              <a:rPr lang="en-US"/>
              <a:t>Data Collection &amp; Analysis:</a:t>
            </a:r>
            <a:endParaRPr/>
          </a:p>
          <a:p>
            <a:pPr marL="1143000" lvl="2" indent="-228600" algn="just" rtl="0">
              <a:lnSpc>
                <a:spcPct val="90000"/>
              </a:lnSpc>
              <a:spcBef>
                <a:spcPts val="500"/>
              </a:spcBef>
              <a:spcAft>
                <a:spcPts val="0"/>
              </a:spcAft>
              <a:buClr>
                <a:schemeClr val="dk1"/>
              </a:buClr>
              <a:buSzPct val="100000"/>
              <a:buChar char="•"/>
            </a:pPr>
            <a:r>
              <a:rPr lang="en-US" b="1"/>
              <a:t>M2M data is collected</a:t>
            </a:r>
            <a:r>
              <a:rPr lang="en-US"/>
              <a:t> in point solutions and often </a:t>
            </a:r>
            <a:r>
              <a:rPr lang="en-US" b="1"/>
              <a:t>in on-premises storage infrastructure</a:t>
            </a:r>
            <a:r>
              <a:rPr lang="en-US"/>
              <a:t>.</a:t>
            </a:r>
            <a:endParaRPr/>
          </a:p>
          <a:p>
            <a:pPr marL="1143000" lvl="2" indent="-228600" algn="just" rtl="0">
              <a:lnSpc>
                <a:spcPct val="90000"/>
              </a:lnSpc>
              <a:spcBef>
                <a:spcPts val="500"/>
              </a:spcBef>
              <a:spcAft>
                <a:spcPts val="0"/>
              </a:spcAft>
              <a:buClr>
                <a:schemeClr val="dk1"/>
              </a:buClr>
              <a:buSzPct val="100000"/>
              <a:buChar char="•"/>
            </a:pPr>
            <a:r>
              <a:rPr lang="en-US"/>
              <a:t>In contrast to M2M, the data in </a:t>
            </a:r>
            <a:r>
              <a:rPr lang="en-US" b="1"/>
              <a:t>IoT is collected in the cloud </a:t>
            </a:r>
            <a:r>
              <a:rPr lang="en-US"/>
              <a:t>(can be </a:t>
            </a:r>
            <a:r>
              <a:rPr lang="en-US" b="1"/>
              <a:t>public, private or hybrid cloud</a:t>
            </a:r>
            <a:r>
              <a:rPr lang="en-US"/>
              <a:t>).</a:t>
            </a:r>
            <a:endParaRPr/>
          </a:p>
          <a:p>
            <a:pPr marL="685800" lvl="1" indent="-228600" algn="just" rtl="0">
              <a:lnSpc>
                <a:spcPct val="90000"/>
              </a:lnSpc>
              <a:spcBef>
                <a:spcPts val="500"/>
              </a:spcBef>
              <a:spcAft>
                <a:spcPts val="0"/>
              </a:spcAft>
              <a:buClr>
                <a:schemeClr val="dk1"/>
              </a:buClr>
              <a:buSzPct val="100000"/>
              <a:buChar char="•"/>
            </a:pPr>
            <a:r>
              <a:rPr lang="en-US"/>
              <a:t>Applications:</a:t>
            </a:r>
            <a:endParaRPr/>
          </a:p>
          <a:p>
            <a:pPr marL="1143000" lvl="2" indent="-228600" algn="just" rtl="0">
              <a:lnSpc>
                <a:spcPct val="90000"/>
              </a:lnSpc>
              <a:spcBef>
                <a:spcPts val="500"/>
              </a:spcBef>
              <a:spcAft>
                <a:spcPts val="0"/>
              </a:spcAft>
              <a:buClr>
                <a:schemeClr val="dk1"/>
              </a:buClr>
              <a:buSzPct val="100000"/>
              <a:buChar char="•"/>
            </a:pPr>
            <a:r>
              <a:rPr lang="en-US"/>
              <a:t>M2M data is collected in point solutions and can be </a:t>
            </a:r>
            <a:r>
              <a:rPr lang="en-US" b="1"/>
              <a:t>accessed by</a:t>
            </a:r>
            <a:r>
              <a:rPr lang="en-US"/>
              <a:t> </a:t>
            </a:r>
            <a:r>
              <a:rPr lang="en-US" b="1"/>
              <a:t>on-premises applications such as diagnosis applications, service management applications, and onpremisis enterprise applications.</a:t>
            </a:r>
            <a:endParaRPr/>
          </a:p>
          <a:p>
            <a:pPr marL="1143000" lvl="2" indent="-228600" algn="just" rtl="0">
              <a:lnSpc>
                <a:spcPct val="90000"/>
              </a:lnSpc>
              <a:spcBef>
                <a:spcPts val="500"/>
              </a:spcBef>
              <a:spcAft>
                <a:spcPts val="0"/>
              </a:spcAft>
              <a:buClr>
                <a:schemeClr val="dk1"/>
              </a:buClr>
              <a:buSzPct val="100000"/>
              <a:buChar char="•"/>
            </a:pPr>
            <a:r>
              <a:rPr lang="en-US"/>
              <a:t>IoT data is collected in the cloud and can be </a:t>
            </a:r>
            <a:r>
              <a:rPr lang="en-US" b="1"/>
              <a:t>accessed by cloud applications such as analytics applications, enterprise applications, remote diagnosis and management applications</a:t>
            </a:r>
            <a:r>
              <a:rPr lang="en-US"/>
              <a:t>, etc.</a:t>
            </a:r>
            <a:endParaRPr/>
          </a:p>
        </p:txBody>
      </p:sp>
      <p:sp>
        <p:nvSpPr>
          <p:cNvPr id="394" name="Google Shape;39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Machine-to- Machine (M2M) application networks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 y="1752600"/>
            <a:ext cx="9646919"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0242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Study of RF </a:t>
            </a:r>
            <a:endParaRPr/>
          </a:p>
        </p:txBody>
      </p:sp>
      <p:sp>
        <p:nvSpPr>
          <p:cNvPr id="114" name="Google Shape;114;p4"/>
          <p:cNvSpPr txBox="1">
            <a:spLocks noGrp="1"/>
          </p:cNvSpPr>
          <p:nvPr>
            <p:ph type="body" idx="1"/>
          </p:nvPr>
        </p:nvSpPr>
        <p:spPr>
          <a:xfrm>
            <a:off x="838200" y="2370137"/>
            <a:ext cx="3922486"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RFID frequency range:</a:t>
            </a:r>
            <a:endParaRPr/>
          </a:p>
          <a:p>
            <a:pPr marL="685800" lvl="1" indent="-228600" algn="just" rtl="0">
              <a:lnSpc>
                <a:spcPct val="90000"/>
              </a:lnSpc>
              <a:spcBef>
                <a:spcPts val="500"/>
              </a:spcBef>
              <a:spcAft>
                <a:spcPts val="0"/>
              </a:spcAft>
              <a:buClr>
                <a:schemeClr val="dk1"/>
              </a:buClr>
              <a:buSzPts val="2400"/>
              <a:buChar char="•"/>
            </a:pPr>
            <a:r>
              <a:rPr lang="en-US"/>
              <a:t>RFID Tag operates in different frequencies with different advantages ( low frequency, high frequency, ultra high frequency, microwave)</a:t>
            </a:r>
            <a:endParaRPr/>
          </a:p>
          <a:p>
            <a:pPr marL="457200" lvl="1" indent="0" algn="just" rtl="0">
              <a:lnSpc>
                <a:spcPct val="90000"/>
              </a:lnSpc>
              <a:spcBef>
                <a:spcPts val="500"/>
              </a:spcBef>
              <a:spcAft>
                <a:spcPts val="0"/>
              </a:spcAft>
              <a:buClr>
                <a:schemeClr val="dk1"/>
              </a:buClr>
              <a:buSzPts val="2400"/>
              <a:buNone/>
            </a:pPr>
            <a:endParaRPr/>
          </a:p>
        </p:txBody>
      </p:sp>
      <p:sp>
        <p:nvSpPr>
          <p:cNvPr id="116" name="Google Shape;1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17" name="Google Shape;117;p4"/>
          <p:cNvPicPr preferRelativeResize="0"/>
          <p:nvPr/>
        </p:nvPicPr>
        <p:blipFill rotWithShape="1">
          <a:blip r:embed="rId3">
            <a:alphaModFix/>
          </a:blip>
          <a:srcRect/>
          <a:stretch/>
        </p:blipFill>
        <p:spPr>
          <a:xfrm>
            <a:off x="4886778" y="2029619"/>
            <a:ext cx="6743700" cy="3943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Machine-to- Machine (M2M) application networks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39240"/>
            <a:ext cx="9448800" cy="479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93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Cellular Machine-to- Machine (M2M) application networks</a:t>
            </a:r>
            <a:endParaRPr/>
          </a:p>
        </p:txBody>
      </p:sp>
      <p:sp>
        <p:nvSpPr>
          <p:cNvPr id="400" name="Google Shape;400;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u="sng" dirty="0"/>
              <a:t>Communication in </a:t>
            </a:r>
            <a:r>
              <a:rPr lang="en-US" b="1" u="sng" dirty="0" err="1"/>
              <a:t>IoT</a:t>
            </a:r>
            <a:r>
              <a:rPr lang="en-US" b="1" u="sng" dirty="0"/>
              <a:t> </a:t>
            </a:r>
            <a:r>
              <a:rPr lang="en-US" b="1" u="sng" dirty="0" err="1"/>
              <a:t>vs</a:t>
            </a:r>
            <a:r>
              <a:rPr lang="en-US" b="1" u="sng" dirty="0"/>
              <a:t> M2M:</a:t>
            </a:r>
            <a:endParaRPr b="1" u="sng" dirty="0"/>
          </a:p>
        </p:txBody>
      </p:sp>
      <p:sp>
        <p:nvSpPr>
          <p:cNvPr id="402" name="Google Shape;40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pic>
        <p:nvPicPr>
          <p:cNvPr id="403" name="Google Shape;403;p35"/>
          <p:cNvPicPr preferRelativeResize="0"/>
          <p:nvPr/>
        </p:nvPicPr>
        <p:blipFill rotWithShape="1">
          <a:blip r:embed="rId3">
            <a:alphaModFix/>
          </a:blip>
          <a:srcRect/>
          <a:stretch/>
        </p:blipFill>
        <p:spPr>
          <a:xfrm>
            <a:off x="935328" y="2298474"/>
            <a:ext cx="10321344" cy="40578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Cellular Machine-to- Machine (M2M) application networks</a:t>
            </a:r>
            <a:endParaRPr dirty="0"/>
          </a:p>
        </p:txBody>
      </p:sp>
      <p:sp>
        <p:nvSpPr>
          <p:cNvPr id="410" name="Google Shape;410;p36"/>
          <p:cNvSpPr txBox="1">
            <a:spLocks noGrp="1"/>
          </p:cNvSpPr>
          <p:nvPr>
            <p:ph type="body" idx="1"/>
          </p:nvPr>
        </p:nvSpPr>
        <p:spPr>
          <a:xfrm>
            <a:off x="838200" y="1825625"/>
            <a:ext cx="976884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Char char="•"/>
            </a:pPr>
            <a:r>
              <a:rPr lang="en-US" b="1" u="sng" dirty="0"/>
              <a:t>SDN</a:t>
            </a:r>
            <a:endParaRPr b="1" u="sng" dirty="0"/>
          </a:p>
          <a:p>
            <a:pPr marL="685800" lvl="1" indent="-228600" algn="just" rtl="0">
              <a:lnSpc>
                <a:spcPct val="90000"/>
              </a:lnSpc>
              <a:spcBef>
                <a:spcPts val="500"/>
              </a:spcBef>
              <a:spcAft>
                <a:spcPts val="0"/>
              </a:spcAft>
              <a:buClr>
                <a:schemeClr val="dk1"/>
              </a:buClr>
              <a:buSzPct val="100000"/>
              <a:buChar char="•"/>
            </a:pPr>
            <a:r>
              <a:rPr lang="en-US" sz="2800" b="1" dirty="0"/>
              <a:t>Software-Defined Networking (SDN) </a:t>
            </a:r>
            <a:r>
              <a:rPr lang="en-US" sz="2800" dirty="0"/>
              <a:t>is a networking architecture that </a:t>
            </a:r>
            <a:r>
              <a:rPr lang="en-US" sz="2800" b="1" dirty="0"/>
              <a:t>separates the control plane from the data plane and centralizes the network controller.</a:t>
            </a:r>
            <a:endParaRPr sz="2800" dirty="0"/>
          </a:p>
          <a:p>
            <a:pPr marL="685800" lvl="1" indent="-228600" algn="just" rtl="0">
              <a:lnSpc>
                <a:spcPct val="90000"/>
              </a:lnSpc>
              <a:spcBef>
                <a:spcPts val="500"/>
              </a:spcBef>
              <a:spcAft>
                <a:spcPts val="0"/>
              </a:spcAft>
              <a:buClr>
                <a:schemeClr val="dk1"/>
              </a:buClr>
              <a:buSzPct val="100000"/>
              <a:buChar char="•"/>
            </a:pPr>
            <a:r>
              <a:rPr lang="en-US" sz="2800" dirty="0"/>
              <a:t>Software-based SDN controllers maintain a </a:t>
            </a:r>
            <a:r>
              <a:rPr lang="en-US" sz="2800" b="1" dirty="0"/>
              <a:t>unified view of the network and make configuration, management and provisioning simpler.</a:t>
            </a:r>
            <a:endParaRPr sz="2800" dirty="0"/>
          </a:p>
          <a:p>
            <a:pPr marL="685800" lvl="1" indent="-228600" algn="just" rtl="0">
              <a:lnSpc>
                <a:spcPct val="90000"/>
              </a:lnSpc>
              <a:spcBef>
                <a:spcPts val="500"/>
              </a:spcBef>
              <a:spcAft>
                <a:spcPts val="0"/>
              </a:spcAft>
              <a:buClr>
                <a:schemeClr val="dk1"/>
              </a:buClr>
              <a:buSzPct val="100000"/>
              <a:buChar char="•"/>
            </a:pPr>
            <a:r>
              <a:rPr lang="en-US" sz="2800" dirty="0"/>
              <a:t>The underlying infrastructure in SDN uses </a:t>
            </a:r>
            <a:r>
              <a:rPr lang="en-US" sz="2800" b="1" dirty="0"/>
              <a:t>simple packet forwarding hardware </a:t>
            </a:r>
            <a:r>
              <a:rPr lang="en-US" sz="2800" dirty="0"/>
              <a:t>as opposed to specialized hardware in conventional</a:t>
            </a:r>
            <a:endParaRPr sz="2800" dirty="0"/>
          </a:p>
        </p:txBody>
      </p:sp>
      <p:sp>
        <p:nvSpPr>
          <p:cNvPr id="412" name="Google Shape;41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Machine-to- Machine (M2M) application </a:t>
            </a:r>
            <a:r>
              <a:rPr lang="en-US" dirty="0" smtClean="0"/>
              <a:t>networks </a:t>
            </a:r>
            <a:r>
              <a:rPr lang="en-US" b="1" u="sng" dirty="0" smtClean="0"/>
              <a:t>SDN</a:t>
            </a:r>
            <a:endParaRPr lang="en-US" b="1" u="sng"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pic>
        <p:nvPicPr>
          <p:cNvPr id="5" name="Google Shape;413;p36"/>
          <p:cNvPicPr preferRelativeResize="0"/>
          <p:nvPr/>
        </p:nvPicPr>
        <p:blipFill rotWithShape="1">
          <a:blip r:embed="rId2">
            <a:alphaModFix/>
          </a:blip>
          <a:srcRect/>
          <a:stretch/>
        </p:blipFill>
        <p:spPr>
          <a:xfrm>
            <a:off x="670560" y="1665009"/>
            <a:ext cx="10868298" cy="4672569"/>
          </a:xfrm>
          <a:prstGeom prst="rect">
            <a:avLst/>
          </a:prstGeom>
          <a:noFill/>
          <a:ln>
            <a:noFill/>
          </a:ln>
        </p:spPr>
      </p:pic>
    </p:spTree>
    <p:extLst>
      <p:ext uri="{BB962C8B-B14F-4D97-AF65-F5344CB8AC3E}">
        <p14:creationId xmlns:p14="http://schemas.microsoft.com/office/powerpoint/2010/main" val="999081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Cellular Machine-to- Machine (M2M) application networks</a:t>
            </a:r>
            <a:endParaRPr/>
          </a:p>
        </p:txBody>
      </p:sp>
      <p:sp>
        <p:nvSpPr>
          <p:cNvPr id="419" name="Google Shape;419;p37"/>
          <p:cNvSpPr txBox="1">
            <a:spLocks noGrp="1"/>
          </p:cNvSpPr>
          <p:nvPr>
            <p:ph type="body" idx="1"/>
          </p:nvPr>
        </p:nvSpPr>
        <p:spPr>
          <a:xfrm>
            <a:off x="838200" y="1325562"/>
            <a:ext cx="10027920" cy="503078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b="1" u="sng" dirty="0"/>
              <a:t>Key elements of SDN:</a:t>
            </a:r>
            <a:endParaRPr b="1" u="sng" dirty="0"/>
          </a:p>
          <a:p>
            <a:pPr marL="685800" lvl="1" indent="-228600" algn="just" rtl="0">
              <a:lnSpc>
                <a:spcPct val="90000"/>
              </a:lnSpc>
              <a:spcBef>
                <a:spcPts val="500"/>
              </a:spcBef>
              <a:spcAft>
                <a:spcPts val="0"/>
              </a:spcAft>
              <a:buClr>
                <a:schemeClr val="dk1"/>
              </a:buClr>
              <a:buSzPts val="2400"/>
              <a:buChar char="•"/>
            </a:pPr>
            <a:r>
              <a:rPr lang="en-US" sz="2800" dirty="0"/>
              <a:t>Centralized Network Controller:</a:t>
            </a:r>
            <a:endParaRPr sz="2800" dirty="0"/>
          </a:p>
          <a:p>
            <a:pPr marL="1143000" lvl="2" indent="-228600" algn="just" rtl="0">
              <a:lnSpc>
                <a:spcPct val="90000"/>
              </a:lnSpc>
              <a:spcBef>
                <a:spcPts val="500"/>
              </a:spcBef>
              <a:spcAft>
                <a:spcPts val="0"/>
              </a:spcAft>
              <a:buClr>
                <a:schemeClr val="dk1"/>
              </a:buClr>
              <a:buSzPts val="2000"/>
              <a:buChar char="•"/>
            </a:pPr>
            <a:r>
              <a:rPr lang="en-US" sz="2400" dirty="0"/>
              <a:t>With </a:t>
            </a:r>
            <a:r>
              <a:rPr lang="en-US" sz="2400" b="1" dirty="0"/>
              <a:t>decoupled control and data planes</a:t>
            </a:r>
            <a:r>
              <a:rPr lang="en-US" sz="2400" dirty="0"/>
              <a:t> and </a:t>
            </a:r>
            <a:r>
              <a:rPr lang="en-US" sz="2400" b="1" dirty="0"/>
              <a:t>centralized network controller</a:t>
            </a:r>
            <a:r>
              <a:rPr lang="en-US" sz="2400" dirty="0"/>
              <a:t>, the network administrators can rapidly configure the network.</a:t>
            </a:r>
            <a:endParaRPr sz="2400" dirty="0"/>
          </a:p>
          <a:p>
            <a:pPr marL="685800" lvl="1" indent="-228600" algn="just" rtl="0">
              <a:lnSpc>
                <a:spcPct val="90000"/>
              </a:lnSpc>
              <a:spcBef>
                <a:spcPts val="500"/>
              </a:spcBef>
              <a:spcAft>
                <a:spcPts val="0"/>
              </a:spcAft>
              <a:buClr>
                <a:schemeClr val="dk1"/>
              </a:buClr>
              <a:buSzPts val="2400"/>
              <a:buChar char="•"/>
            </a:pPr>
            <a:r>
              <a:rPr lang="en-US" sz="2800" dirty="0"/>
              <a:t>Programmable Open APIs:</a:t>
            </a:r>
            <a:endParaRPr sz="2800" dirty="0"/>
          </a:p>
          <a:p>
            <a:pPr marL="1143000" lvl="2" indent="-228600" algn="just" rtl="0">
              <a:lnSpc>
                <a:spcPct val="90000"/>
              </a:lnSpc>
              <a:spcBef>
                <a:spcPts val="500"/>
              </a:spcBef>
              <a:spcAft>
                <a:spcPts val="0"/>
              </a:spcAft>
              <a:buClr>
                <a:schemeClr val="dk1"/>
              </a:buClr>
              <a:buSzPts val="2000"/>
              <a:buChar char="•"/>
            </a:pPr>
            <a:r>
              <a:rPr lang="en-US" sz="2400" dirty="0"/>
              <a:t>SDN architecture </a:t>
            </a:r>
            <a:r>
              <a:rPr lang="en-US" sz="2400" b="1" dirty="0"/>
              <a:t>supports programmable open APIs for interface between the SDN application and control layers (Northbound interface).</a:t>
            </a:r>
            <a:endParaRPr sz="2400" dirty="0"/>
          </a:p>
          <a:p>
            <a:pPr marL="685800" lvl="1" indent="-228600" algn="just" rtl="0">
              <a:lnSpc>
                <a:spcPct val="90000"/>
              </a:lnSpc>
              <a:spcBef>
                <a:spcPts val="500"/>
              </a:spcBef>
              <a:spcAft>
                <a:spcPts val="0"/>
              </a:spcAft>
              <a:buClr>
                <a:schemeClr val="dk1"/>
              </a:buClr>
              <a:buSzPts val="2400"/>
              <a:buChar char="•"/>
            </a:pPr>
            <a:r>
              <a:rPr lang="en-US" sz="2800" dirty="0"/>
              <a:t>Standard Communication Interface (</a:t>
            </a:r>
            <a:r>
              <a:rPr lang="en-US" sz="2800" dirty="0" err="1"/>
              <a:t>OpenFlow</a:t>
            </a:r>
            <a:r>
              <a:rPr lang="en-US" sz="2800" dirty="0"/>
              <a:t>):</a:t>
            </a:r>
            <a:endParaRPr sz="2800" dirty="0"/>
          </a:p>
          <a:p>
            <a:pPr marL="1143000" lvl="2" indent="-228600" algn="just" rtl="0">
              <a:lnSpc>
                <a:spcPct val="90000"/>
              </a:lnSpc>
              <a:spcBef>
                <a:spcPts val="500"/>
              </a:spcBef>
              <a:spcAft>
                <a:spcPts val="0"/>
              </a:spcAft>
              <a:buClr>
                <a:schemeClr val="dk1"/>
              </a:buClr>
              <a:buSzPts val="2000"/>
              <a:buChar char="•"/>
            </a:pPr>
            <a:r>
              <a:rPr lang="en-US" sz="2400" dirty="0"/>
              <a:t>SDN architecture uses a </a:t>
            </a:r>
            <a:r>
              <a:rPr lang="en-US" sz="2400" b="1" dirty="0"/>
              <a:t>standard communication interface between the control and infrastructure layers (Southbound interface).</a:t>
            </a:r>
            <a:endParaRPr sz="2400" b="1" dirty="0"/>
          </a:p>
        </p:txBody>
      </p:sp>
      <p:sp>
        <p:nvSpPr>
          <p:cNvPr id="421" name="Google Shape;42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Cellular Machine-to- Machine (M2M) application networks</a:t>
            </a:r>
            <a:endParaRPr dirty="0"/>
          </a:p>
        </p:txBody>
      </p:sp>
      <p:sp>
        <p:nvSpPr>
          <p:cNvPr id="428" name="Google Shape;428;p38"/>
          <p:cNvSpPr txBox="1">
            <a:spLocks noGrp="1"/>
          </p:cNvSpPr>
          <p:nvPr>
            <p:ph type="body" idx="1"/>
          </p:nvPr>
        </p:nvSpPr>
        <p:spPr>
          <a:xfrm>
            <a:off x="838200" y="1825625"/>
            <a:ext cx="946404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Char char="•"/>
            </a:pPr>
            <a:r>
              <a:rPr lang="en-US" b="1" u="sng" dirty="0"/>
              <a:t>NFV</a:t>
            </a:r>
            <a:r>
              <a:rPr lang="en-US" dirty="0" smtClean="0"/>
              <a:t>:</a:t>
            </a:r>
          </a:p>
          <a:p>
            <a:pPr marL="0" lvl="0" indent="0" algn="just" rtl="0">
              <a:lnSpc>
                <a:spcPct val="90000"/>
              </a:lnSpc>
              <a:spcBef>
                <a:spcPts val="0"/>
              </a:spcBef>
              <a:spcAft>
                <a:spcPts val="0"/>
              </a:spcAft>
              <a:buClr>
                <a:schemeClr val="dk1"/>
              </a:buClr>
              <a:buSzPct val="100000"/>
              <a:buNone/>
            </a:pPr>
            <a:endParaRPr dirty="0"/>
          </a:p>
          <a:p>
            <a:pPr marL="685800" lvl="1" indent="-228600" algn="just" rtl="0">
              <a:lnSpc>
                <a:spcPct val="90000"/>
              </a:lnSpc>
              <a:spcBef>
                <a:spcPts val="500"/>
              </a:spcBef>
              <a:spcAft>
                <a:spcPts val="0"/>
              </a:spcAft>
              <a:buClr>
                <a:schemeClr val="dk1"/>
              </a:buClr>
              <a:buSzPct val="100000"/>
              <a:buChar char="•"/>
            </a:pPr>
            <a:r>
              <a:rPr lang="en-US" sz="2800" b="1" dirty="0"/>
              <a:t>Network Function Virtualization (NFV) </a:t>
            </a:r>
            <a:r>
              <a:rPr lang="en-US" sz="2800" dirty="0"/>
              <a:t>is a technology that leverages </a:t>
            </a:r>
            <a:r>
              <a:rPr lang="en-US" sz="2800" b="1" dirty="0"/>
              <a:t>virtualization to consolidate the heterogeneous network device</a:t>
            </a:r>
            <a:r>
              <a:rPr lang="en-US" sz="2800" dirty="0"/>
              <a:t>s onto industry standard high volume servers, switches and storage</a:t>
            </a:r>
            <a:r>
              <a:rPr lang="en-US" sz="2800" dirty="0" smtClean="0"/>
              <a:t>.</a:t>
            </a:r>
          </a:p>
          <a:p>
            <a:pPr marL="457200" lvl="1" indent="0" algn="just" rtl="0">
              <a:lnSpc>
                <a:spcPct val="90000"/>
              </a:lnSpc>
              <a:spcBef>
                <a:spcPts val="500"/>
              </a:spcBef>
              <a:spcAft>
                <a:spcPts val="0"/>
              </a:spcAft>
              <a:buClr>
                <a:schemeClr val="dk1"/>
              </a:buClr>
              <a:buSzPct val="100000"/>
              <a:buNone/>
            </a:pPr>
            <a:endParaRPr sz="2800" dirty="0"/>
          </a:p>
          <a:p>
            <a:pPr marL="685800" lvl="1" indent="-228600" algn="just" rtl="0">
              <a:lnSpc>
                <a:spcPct val="90000"/>
              </a:lnSpc>
              <a:spcBef>
                <a:spcPts val="500"/>
              </a:spcBef>
              <a:spcAft>
                <a:spcPts val="0"/>
              </a:spcAft>
              <a:buClr>
                <a:schemeClr val="dk1"/>
              </a:buClr>
              <a:buSzPct val="100000"/>
              <a:buChar char="•"/>
            </a:pPr>
            <a:r>
              <a:rPr lang="en-US" sz="2800" dirty="0"/>
              <a:t>NFV is </a:t>
            </a:r>
            <a:r>
              <a:rPr lang="en-US" sz="2800" b="1" dirty="0"/>
              <a:t>complementary to SDN</a:t>
            </a:r>
            <a:r>
              <a:rPr lang="en-US" sz="2800" dirty="0"/>
              <a:t> as </a:t>
            </a:r>
            <a:r>
              <a:rPr lang="en-US" sz="2800" b="1" dirty="0"/>
              <a:t>NFV can provide the infrastructure on which SDN can run.</a:t>
            </a:r>
            <a:endParaRPr sz="2800" dirty="0"/>
          </a:p>
        </p:txBody>
      </p:sp>
      <p:sp>
        <p:nvSpPr>
          <p:cNvPr id="430" name="Google Shape;43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Machine-to- Machine (M2M) application </a:t>
            </a:r>
            <a:r>
              <a:rPr lang="en-US" dirty="0" smtClean="0"/>
              <a:t>networks </a:t>
            </a:r>
            <a:r>
              <a:rPr lang="en-US" b="1" u="sng" dirty="0" smtClean="0"/>
              <a:t>NFV</a:t>
            </a:r>
            <a:endParaRPr lang="en-US" b="1" u="sng"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5" name="Google Shape;431;p38"/>
          <p:cNvPicPr preferRelativeResize="0"/>
          <p:nvPr/>
        </p:nvPicPr>
        <p:blipFill rotWithShape="1">
          <a:blip r:embed="rId2">
            <a:alphaModFix/>
          </a:blip>
          <a:srcRect/>
          <a:stretch/>
        </p:blipFill>
        <p:spPr>
          <a:xfrm>
            <a:off x="807721" y="2121564"/>
            <a:ext cx="10469880" cy="4096356"/>
          </a:xfrm>
          <a:prstGeom prst="rect">
            <a:avLst/>
          </a:prstGeom>
          <a:noFill/>
          <a:ln>
            <a:noFill/>
          </a:ln>
        </p:spPr>
      </p:pic>
    </p:spTree>
    <p:extLst>
      <p:ext uri="{BB962C8B-B14F-4D97-AF65-F5344CB8AC3E}">
        <p14:creationId xmlns:p14="http://schemas.microsoft.com/office/powerpoint/2010/main" val="3454886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Cellular Machine-to- Machine (M2M) application networks</a:t>
            </a:r>
            <a:endParaRPr/>
          </a:p>
        </p:txBody>
      </p:sp>
      <p:sp>
        <p:nvSpPr>
          <p:cNvPr id="437" name="Google Shape;437;p39"/>
          <p:cNvSpPr txBox="1">
            <a:spLocks noGrp="1"/>
          </p:cNvSpPr>
          <p:nvPr>
            <p:ph type="body" idx="1"/>
          </p:nvPr>
        </p:nvSpPr>
        <p:spPr>
          <a:xfrm>
            <a:off x="838200" y="1825625"/>
            <a:ext cx="99822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Char char="•"/>
            </a:pPr>
            <a:r>
              <a:rPr lang="en-US" b="1" u="sng" dirty="0"/>
              <a:t>Key elements of NFV:</a:t>
            </a:r>
            <a:endParaRPr b="1" u="sng" dirty="0"/>
          </a:p>
          <a:p>
            <a:pPr marL="685800" lvl="1" indent="-228600" algn="just" rtl="0">
              <a:lnSpc>
                <a:spcPct val="90000"/>
              </a:lnSpc>
              <a:spcBef>
                <a:spcPts val="500"/>
              </a:spcBef>
              <a:spcAft>
                <a:spcPts val="0"/>
              </a:spcAft>
              <a:buClr>
                <a:schemeClr val="dk1"/>
              </a:buClr>
              <a:buSzPct val="100000"/>
              <a:buChar char="•"/>
            </a:pPr>
            <a:r>
              <a:rPr lang="en-US" sz="2800" dirty="0"/>
              <a:t>Virtualized Network Function (VNF):</a:t>
            </a:r>
            <a:endParaRPr sz="2800" dirty="0"/>
          </a:p>
          <a:p>
            <a:pPr marL="1143000" lvl="2" indent="-228600" algn="just" rtl="0">
              <a:lnSpc>
                <a:spcPct val="90000"/>
              </a:lnSpc>
              <a:spcBef>
                <a:spcPts val="500"/>
              </a:spcBef>
              <a:spcAft>
                <a:spcPts val="0"/>
              </a:spcAft>
              <a:buClr>
                <a:schemeClr val="dk1"/>
              </a:buClr>
              <a:buSzPct val="100000"/>
              <a:buChar char="•"/>
            </a:pPr>
            <a:r>
              <a:rPr lang="en-US" sz="2400" dirty="0"/>
              <a:t>VNF is a software implementation of a network function which is capable of running over the </a:t>
            </a:r>
            <a:r>
              <a:rPr lang="en-US" sz="2400" b="1" dirty="0"/>
              <a:t>NFV Infrastructure (NFVI)</a:t>
            </a:r>
            <a:r>
              <a:rPr lang="en-US" sz="2400" dirty="0"/>
              <a:t>.</a:t>
            </a:r>
            <a:endParaRPr sz="2400" dirty="0"/>
          </a:p>
          <a:p>
            <a:pPr marL="685800" lvl="1" indent="-228600" algn="just" rtl="0">
              <a:lnSpc>
                <a:spcPct val="90000"/>
              </a:lnSpc>
              <a:spcBef>
                <a:spcPts val="500"/>
              </a:spcBef>
              <a:spcAft>
                <a:spcPts val="0"/>
              </a:spcAft>
              <a:buClr>
                <a:schemeClr val="dk1"/>
              </a:buClr>
              <a:buSzPct val="100000"/>
              <a:buChar char="•"/>
            </a:pPr>
            <a:r>
              <a:rPr lang="en-US" sz="2800" dirty="0"/>
              <a:t>NFV Infrastructure (NFVI):</a:t>
            </a:r>
            <a:endParaRPr sz="2800" dirty="0"/>
          </a:p>
          <a:p>
            <a:pPr marL="1143000" lvl="2" indent="-228600" algn="just" rtl="0">
              <a:lnSpc>
                <a:spcPct val="90000"/>
              </a:lnSpc>
              <a:spcBef>
                <a:spcPts val="500"/>
              </a:spcBef>
              <a:spcAft>
                <a:spcPts val="0"/>
              </a:spcAft>
              <a:buClr>
                <a:schemeClr val="dk1"/>
              </a:buClr>
              <a:buSzPct val="100000"/>
              <a:buChar char="•"/>
            </a:pPr>
            <a:r>
              <a:rPr lang="en-US" sz="2400" dirty="0"/>
              <a:t>NFVI includes </a:t>
            </a:r>
            <a:r>
              <a:rPr lang="en-US" sz="2400" b="1" dirty="0"/>
              <a:t>compute, network and storage resources that are virtualized</a:t>
            </a:r>
            <a:r>
              <a:rPr lang="en-US" sz="2400" dirty="0"/>
              <a:t>.</a:t>
            </a:r>
            <a:endParaRPr sz="2400" dirty="0"/>
          </a:p>
          <a:p>
            <a:pPr marL="685800" lvl="1" indent="-228600" algn="just" rtl="0">
              <a:lnSpc>
                <a:spcPct val="90000"/>
              </a:lnSpc>
              <a:spcBef>
                <a:spcPts val="500"/>
              </a:spcBef>
              <a:spcAft>
                <a:spcPts val="0"/>
              </a:spcAft>
              <a:buClr>
                <a:schemeClr val="dk1"/>
              </a:buClr>
              <a:buSzPct val="100000"/>
              <a:buChar char="•"/>
            </a:pPr>
            <a:r>
              <a:rPr lang="en-US" sz="2800" dirty="0"/>
              <a:t>NFV Management :</a:t>
            </a:r>
            <a:endParaRPr sz="2800" dirty="0"/>
          </a:p>
          <a:p>
            <a:pPr marL="1143000" lvl="2" indent="-228600" algn="just" rtl="0">
              <a:lnSpc>
                <a:spcPct val="90000"/>
              </a:lnSpc>
              <a:spcBef>
                <a:spcPts val="500"/>
              </a:spcBef>
              <a:spcAft>
                <a:spcPts val="0"/>
              </a:spcAft>
              <a:buClr>
                <a:schemeClr val="dk1"/>
              </a:buClr>
              <a:buSzPct val="100000"/>
              <a:buChar char="•"/>
            </a:pPr>
            <a:r>
              <a:rPr lang="en-US" sz="2400" b="1" dirty="0"/>
              <a:t>focuses on all virtualization-specific management tasks</a:t>
            </a:r>
            <a:endParaRPr sz="2400" dirty="0"/>
          </a:p>
        </p:txBody>
      </p:sp>
      <p:sp>
        <p:nvSpPr>
          <p:cNvPr id="439" name="Google Shape;43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Cellular Machine-to- Machine (M2M) application networks</a:t>
            </a:r>
            <a:endParaRPr dirty="0"/>
          </a:p>
        </p:txBody>
      </p:sp>
      <p:sp>
        <p:nvSpPr>
          <p:cNvPr id="446" name="Google Shape;446;p40"/>
          <p:cNvSpPr txBox="1">
            <a:spLocks noGrp="1"/>
          </p:cNvSpPr>
          <p:nvPr>
            <p:ph type="body" idx="1"/>
          </p:nvPr>
        </p:nvSpPr>
        <p:spPr>
          <a:xfrm>
            <a:off x="883920" y="2197463"/>
            <a:ext cx="10515600" cy="389853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Char char="•"/>
            </a:pPr>
            <a:r>
              <a:rPr lang="en-US" b="1" u="sng" dirty="0"/>
              <a:t>NFV Use Case:</a:t>
            </a:r>
            <a:endParaRPr b="1" u="sng" dirty="0"/>
          </a:p>
          <a:p>
            <a:pPr marL="685800" lvl="1" indent="-228600" algn="just" rtl="0">
              <a:lnSpc>
                <a:spcPct val="90000"/>
              </a:lnSpc>
              <a:spcBef>
                <a:spcPts val="500"/>
              </a:spcBef>
              <a:spcAft>
                <a:spcPts val="0"/>
              </a:spcAft>
              <a:buClr>
                <a:schemeClr val="dk1"/>
              </a:buClr>
              <a:buSzPct val="100000"/>
              <a:buChar char="•"/>
            </a:pPr>
            <a:r>
              <a:rPr lang="en-US" sz="2800" dirty="0"/>
              <a:t>NFV can be </a:t>
            </a:r>
            <a:r>
              <a:rPr lang="en-US" sz="2800" b="1" dirty="0"/>
              <a:t>used to virtualize the Home Gateway.</a:t>
            </a:r>
            <a:r>
              <a:rPr lang="en-US" sz="2800" dirty="0"/>
              <a:t> </a:t>
            </a:r>
            <a:endParaRPr sz="2800" dirty="0"/>
          </a:p>
          <a:p>
            <a:pPr marL="685800" lvl="1" indent="-228600" algn="just" rtl="0">
              <a:lnSpc>
                <a:spcPct val="90000"/>
              </a:lnSpc>
              <a:spcBef>
                <a:spcPts val="500"/>
              </a:spcBef>
              <a:spcAft>
                <a:spcPts val="0"/>
              </a:spcAft>
              <a:buClr>
                <a:schemeClr val="dk1"/>
              </a:buClr>
              <a:buSzPct val="100000"/>
              <a:buChar char="•"/>
            </a:pPr>
            <a:r>
              <a:rPr lang="en-US" sz="2800" dirty="0"/>
              <a:t>The NFV infrastructure in the </a:t>
            </a:r>
            <a:r>
              <a:rPr lang="en-US" sz="2800" b="1" dirty="0"/>
              <a:t>cloud hosts </a:t>
            </a:r>
            <a:r>
              <a:rPr lang="en-US" sz="2800" dirty="0"/>
              <a:t>a virtualized Home Gateway. </a:t>
            </a:r>
            <a:endParaRPr sz="2800" dirty="0"/>
          </a:p>
          <a:p>
            <a:pPr marL="685800" lvl="1" indent="-228600" algn="just" rtl="0">
              <a:lnSpc>
                <a:spcPct val="90000"/>
              </a:lnSpc>
              <a:spcBef>
                <a:spcPts val="500"/>
              </a:spcBef>
              <a:spcAft>
                <a:spcPts val="0"/>
              </a:spcAft>
              <a:buClr>
                <a:schemeClr val="dk1"/>
              </a:buClr>
              <a:buSzPct val="100000"/>
              <a:buChar char="•"/>
            </a:pPr>
            <a:r>
              <a:rPr lang="en-US" sz="2800" dirty="0"/>
              <a:t>The </a:t>
            </a:r>
            <a:r>
              <a:rPr lang="en-US" sz="2800" b="1" dirty="0"/>
              <a:t>virtualized gateway provides private IP addresses to the devices in the home</a:t>
            </a:r>
            <a:r>
              <a:rPr lang="en-US" sz="2800" dirty="0"/>
              <a:t>. </a:t>
            </a:r>
            <a:endParaRPr sz="2800" dirty="0"/>
          </a:p>
          <a:p>
            <a:pPr marL="685800" lvl="1" indent="-228600" algn="just" rtl="0">
              <a:lnSpc>
                <a:spcPct val="90000"/>
              </a:lnSpc>
              <a:spcBef>
                <a:spcPts val="500"/>
              </a:spcBef>
              <a:spcAft>
                <a:spcPts val="0"/>
              </a:spcAft>
              <a:buClr>
                <a:schemeClr val="dk1"/>
              </a:buClr>
              <a:buSzPct val="100000"/>
              <a:buChar char="•"/>
            </a:pPr>
            <a:r>
              <a:rPr lang="en-US" sz="2800" dirty="0"/>
              <a:t>The </a:t>
            </a:r>
            <a:r>
              <a:rPr lang="en-US" sz="2800" b="1" dirty="0"/>
              <a:t>virtualized gateway also connects to network services such as VoIP and IPTV.</a:t>
            </a:r>
            <a:endParaRPr sz="2800" b="1" dirty="0"/>
          </a:p>
        </p:txBody>
      </p:sp>
      <p:sp>
        <p:nvSpPr>
          <p:cNvPr id="448" name="Google Shape;44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Machine-to- Machine (M2M) application networks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pic>
        <p:nvPicPr>
          <p:cNvPr id="5" name="Google Shape;449;p40"/>
          <p:cNvPicPr preferRelativeResize="0"/>
          <p:nvPr/>
        </p:nvPicPr>
        <p:blipFill rotWithShape="1">
          <a:blip r:embed="rId2">
            <a:alphaModFix/>
          </a:blip>
          <a:srcRect/>
          <a:stretch/>
        </p:blipFill>
        <p:spPr>
          <a:xfrm>
            <a:off x="899160" y="2049981"/>
            <a:ext cx="10485120" cy="4244139"/>
          </a:xfrm>
          <a:prstGeom prst="rect">
            <a:avLst/>
          </a:prstGeom>
          <a:noFill/>
          <a:ln>
            <a:noFill/>
          </a:ln>
        </p:spPr>
      </p:pic>
    </p:spTree>
    <p:extLst>
      <p:ext uri="{BB962C8B-B14F-4D97-AF65-F5344CB8AC3E}">
        <p14:creationId xmlns:p14="http://schemas.microsoft.com/office/powerpoint/2010/main" val="212917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Study of RF </a:t>
            </a:r>
            <a:endParaRPr/>
          </a:p>
        </p:txBody>
      </p:sp>
      <p:sp>
        <p:nvSpPr>
          <p:cNvPr id="123" name="Google Shape;12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Reader functions:</a:t>
            </a:r>
            <a:endParaRPr/>
          </a:p>
          <a:p>
            <a:pPr marL="685800" lvl="1" indent="-228600" algn="just" rtl="0">
              <a:lnSpc>
                <a:spcPct val="90000"/>
              </a:lnSpc>
              <a:spcBef>
                <a:spcPts val="500"/>
              </a:spcBef>
              <a:spcAft>
                <a:spcPts val="0"/>
              </a:spcAft>
              <a:buClr>
                <a:schemeClr val="dk1"/>
              </a:buClr>
              <a:buSzPts val="2400"/>
              <a:buChar char="•"/>
            </a:pPr>
            <a:r>
              <a:rPr lang="en-US"/>
              <a:t>Remotely power tags</a:t>
            </a:r>
            <a:endParaRPr/>
          </a:p>
          <a:p>
            <a:pPr marL="685800" lvl="1" indent="-228600" algn="just" rtl="0">
              <a:lnSpc>
                <a:spcPct val="90000"/>
              </a:lnSpc>
              <a:spcBef>
                <a:spcPts val="500"/>
              </a:spcBef>
              <a:spcAft>
                <a:spcPts val="0"/>
              </a:spcAft>
              <a:buClr>
                <a:schemeClr val="dk1"/>
              </a:buClr>
              <a:buSzPts val="2400"/>
              <a:buChar char="•"/>
            </a:pPr>
            <a:r>
              <a:rPr lang="en-US"/>
              <a:t>Establish a bidirectional data link</a:t>
            </a:r>
            <a:endParaRPr/>
          </a:p>
          <a:p>
            <a:pPr marL="685800" lvl="1" indent="-228600" algn="just" rtl="0">
              <a:lnSpc>
                <a:spcPct val="90000"/>
              </a:lnSpc>
              <a:spcBef>
                <a:spcPts val="500"/>
              </a:spcBef>
              <a:spcAft>
                <a:spcPts val="0"/>
              </a:spcAft>
              <a:buClr>
                <a:schemeClr val="dk1"/>
              </a:buClr>
              <a:buSzPts val="2400"/>
              <a:buChar char="•"/>
            </a:pPr>
            <a:r>
              <a:rPr lang="en-US"/>
              <a:t>Inventory tags, filter results</a:t>
            </a:r>
            <a:endParaRPr/>
          </a:p>
          <a:p>
            <a:pPr marL="685800" lvl="1" indent="-228600" algn="just" rtl="0">
              <a:lnSpc>
                <a:spcPct val="90000"/>
              </a:lnSpc>
              <a:spcBef>
                <a:spcPts val="500"/>
              </a:spcBef>
              <a:spcAft>
                <a:spcPts val="0"/>
              </a:spcAft>
              <a:buClr>
                <a:schemeClr val="dk1"/>
              </a:buClr>
              <a:buSzPts val="2400"/>
              <a:buChar char="•"/>
            </a:pPr>
            <a:r>
              <a:rPr lang="en-US"/>
              <a:t>Communicate with networked server(s)</a:t>
            </a:r>
            <a:endParaRPr/>
          </a:p>
          <a:p>
            <a:pPr marL="685800" lvl="1" indent="-228600" algn="just" rtl="0">
              <a:lnSpc>
                <a:spcPct val="90000"/>
              </a:lnSpc>
              <a:spcBef>
                <a:spcPts val="500"/>
              </a:spcBef>
              <a:spcAft>
                <a:spcPts val="0"/>
              </a:spcAft>
              <a:buClr>
                <a:schemeClr val="dk1"/>
              </a:buClr>
              <a:buSzPts val="2400"/>
              <a:buChar char="•"/>
            </a:pPr>
            <a:r>
              <a:rPr lang="en-US"/>
              <a:t>Can read 100-300 tags per second</a:t>
            </a:r>
            <a:endParaRPr/>
          </a:p>
        </p:txBody>
      </p:sp>
      <p:sp>
        <p:nvSpPr>
          <p:cNvPr id="125" name="Google Shape;12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1"/>
          <p:cNvSpPr txBox="1">
            <a:spLocks noGrp="1"/>
          </p:cNvSpPr>
          <p:nvPr>
            <p:ph type="title"/>
          </p:nvPr>
        </p:nvSpPr>
        <p:spPr>
          <a:xfrm>
            <a:off x="823686" y="-3374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Computer Connected to Internet</a:t>
            </a:r>
            <a:endParaRPr dirty="0"/>
          </a:p>
        </p:txBody>
      </p:sp>
      <p:sp>
        <p:nvSpPr>
          <p:cNvPr id="455" name="Google Shape;455;p41"/>
          <p:cNvSpPr txBox="1">
            <a:spLocks noGrp="1"/>
          </p:cNvSpPr>
          <p:nvPr>
            <p:ph type="body" idx="1"/>
          </p:nvPr>
        </p:nvSpPr>
        <p:spPr>
          <a:xfrm>
            <a:off x="838198" y="1825625"/>
            <a:ext cx="10134601"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Char char="•"/>
            </a:pPr>
            <a:r>
              <a:rPr lang="en-US" b="1" dirty="0"/>
              <a:t>Computers connect and communicate with one another over the Internet </a:t>
            </a:r>
            <a:r>
              <a:rPr lang="en-US" b="1" dirty="0" err="1"/>
              <a:t>utilising</a:t>
            </a:r>
            <a:r>
              <a:rPr lang="en-US" b="1" dirty="0"/>
              <a:t> the TCP/IP </a:t>
            </a:r>
            <a:r>
              <a:rPr lang="en-US" dirty="0"/>
              <a:t>(Transmission Control Protocol / Internet Protocol) </a:t>
            </a:r>
            <a:r>
              <a:rPr lang="en-US" b="1" dirty="0"/>
              <a:t>protocol</a:t>
            </a:r>
            <a:endParaRPr dirty="0"/>
          </a:p>
          <a:p>
            <a:pPr marL="228600" lvl="0" indent="-228600" algn="just" rtl="0">
              <a:lnSpc>
                <a:spcPct val="90000"/>
              </a:lnSpc>
              <a:spcBef>
                <a:spcPts val="1000"/>
              </a:spcBef>
              <a:spcAft>
                <a:spcPts val="0"/>
              </a:spcAft>
              <a:buClr>
                <a:schemeClr val="dk1"/>
              </a:buClr>
              <a:buSzPct val="100000"/>
              <a:buChar char="•"/>
            </a:pPr>
            <a:r>
              <a:rPr lang="en-US" dirty="0"/>
              <a:t>A computer must have a </a:t>
            </a:r>
            <a:r>
              <a:rPr lang="en-US" b="1" dirty="0"/>
              <a:t>network interface card </a:t>
            </a:r>
            <a:r>
              <a:rPr lang="en-US" dirty="0"/>
              <a:t>(NIC) installed in order to connect to the Internet and other computers on a network.</a:t>
            </a:r>
            <a:endParaRPr dirty="0"/>
          </a:p>
          <a:p>
            <a:pPr marL="228600" lvl="0" indent="-228600" algn="just" rtl="0">
              <a:lnSpc>
                <a:spcPct val="90000"/>
              </a:lnSpc>
              <a:spcBef>
                <a:spcPts val="1000"/>
              </a:spcBef>
              <a:spcAft>
                <a:spcPts val="0"/>
              </a:spcAft>
              <a:buClr>
                <a:schemeClr val="dk1"/>
              </a:buClr>
              <a:buSzPct val="100000"/>
              <a:buChar char="•"/>
            </a:pPr>
            <a:r>
              <a:rPr lang="en-US" dirty="0"/>
              <a:t>A </a:t>
            </a:r>
            <a:r>
              <a:rPr lang="en-US" b="1" dirty="0"/>
              <a:t>network cable with the NIC on one end </a:t>
            </a:r>
            <a:r>
              <a:rPr lang="en-US" dirty="0"/>
              <a:t>and a </a:t>
            </a:r>
            <a:r>
              <a:rPr lang="en-US" b="1" dirty="0"/>
              <a:t>cable modem, DSL modem, router, or switch </a:t>
            </a:r>
            <a:r>
              <a:rPr lang="en-US" dirty="0"/>
              <a:t>on</a:t>
            </a:r>
            <a:r>
              <a:rPr lang="en-US" b="1" dirty="0"/>
              <a:t> </a:t>
            </a:r>
            <a:r>
              <a:rPr lang="en-US" dirty="0"/>
              <a:t>the other can </a:t>
            </a:r>
            <a:r>
              <a:rPr lang="en-US" b="1" dirty="0"/>
              <a:t>connect a computer to the Internet and other computers. </a:t>
            </a:r>
            <a:endParaRPr b="1" dirty="0"/>
          </a:p>
          <a:p>
            <a:pPr marL="228600" lvl="0" indent="-228600" algn="just" rtl="0">
              <a:lnSpc>
                <a:spcPct val="90000"/>
              </a:lnSpc>
              <a:spcBef>
                <a:spcPts val="1000"/>
              </a:spcBef>
              <a:spcAft>
                <a:spcPts val="0"/>
              </a:spcAft>
              <a:buClr>
                <a:schemeClr val="dk1"/>
              </a:buClr>
              <a:buSzPct val="100000"/>
              <a:buChar char="•"/>
            </a:pPr>
            <a:r>
              <a:rPr lang="en-US" b="1" dirty="0"/>
              <a:t>ISPs (Internet service providers):</a:t>
            </a:r>
            <a:endParaRPr b="1"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p:txBody>
      </p:sp>
      <p:sp>
        <p:nvSpPr>
          <p:cNvPr id="457" name="Google Shape;457;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65125"/>
            <a:ext cx="2743201" cy="4267835"/>
          </a:xfrm>
        </p:spPr>
        <p:txBody>
          <a:bodyPr>
            <a:normAutofit/>
          </a:bodyPr>
          <a:lstStyle/>
          <a:p>
            <a:r>
              <a:rPr lang="en-US" dirty="0"/>
              <a:t>Computer Connected to Internet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pic>
        <p:nvPicPr>
          <p:cNvPr id="5" name="Google Shape;458;p41"/>
          <p:cNvPicPr preferRelativeResize="0"/>
          <p:nvPr/>
        </p:nvPicPr>
        <p:blipFill rotWithShape="1">
          <a:blip r:embed="rId2">
            <a:alphaModFix/>
          </a:blip>
          <a:srcRect/>
          <a:stretch/>
        </p:blipFill>
        <p:spPr>
          <a:xfrm>
            <a:off x="3246121" y="1050123"/>
            <a:ext cx="7696926" cy="5169067"/>
          </a:xfrm>
          <a:prstGeom prst="rect">
            <a:avLst/>
          </a:prstGeom>
          <a:noFill/>
          <a:ln>
            <a:noFill/>
          </a:ln>
        </p:spPr>
      </p:pic>
    </p:spTree>
    <p:extLst>
      <p:ext uri="{BB962C8B-B14F-4D97-AF65-F5344CB8AC3E}">
        <p14:creationId xmlns:p14="http://schemas.microsoft.com/office/powerpoint/2010/main" val="241512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Network Devices</a:t>
            </a:r>
            <a:endParaRPr/>
          </a:p>
        </p:txBody>
      </p:sp>
      <p:sp>
        <p:nvSpPr>
          <p:cNvPr id="464" name="Google Shape;464;p42"/>
          <p:cNvSpPr txBox="1">
            <a:spLocks noGrp="1"/>
          </p:cNvSpPr>
          <p:nvPr>
            <p:ph type="body" idx="1"/>
          </p:nvPr>
        </p:nvSpPr>
        <p:spPr>
          <a:xfrm>
            <a:off x="838199" y="1825625"/>
            <a:ext cx="6172201"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en-US" b="1"/>
              <a:t>Components used to connect computers as well as other electrical devices together </a:t>
            </a:r>
            <a:r>
              <a:rPr lang="en-US"/>
              <a:t>in order to share resources such as printers and fax machines.</a:t>
            </a:r>
            <a:endParaRPr/>
          </a:p>
          <a:p>
            <a:pPr marL="228600" lvl="0" indent="-228600" algn="l" rtl="0">
              <a:lnSpc>
                <a:spcPct val="90000"/>
              </a:lnSpc>
              <a:spcBef>
                <a:spcPts val="1000"/>
              </a:spcBef>
              <a:spcAft>
                <a:spcPts val="0"/>
              </a:spcAft>
              <a:buClr>
                <a:schemeClr val="dk1"/>
              </a:buClr>
              <a:buSzPct val="100000"/>
              <a:buChar char="•"/>
            </a:pPr>
            <a:r>
              <a:rPr lang="en-US"/>
              <a:t>The </a:t>
            </a:r>
            <a:r>
              <a:rPr lang="en-US" b="1"/>
              <a:t>different devices or components used in networking </a:t>
            </a:r>
            <a:r>
              <a:rPr lang="en-US"/>
              <a:t>include:</a:t>
            </a:r>
            <a:endParaRPr/>
          </a:p>
          <a:p>
            <a:pPr marL="685800" lvl="1" indent="-228600" algn="l" rtl="0">
              <a:lnSpc>
                <a:spcPct val="90000"/>
              </a:lnSpc>
              <a:spcBef>
                <a:spcPts val="500"/>
              </a:spcBef>
              <a:spcAft>
                <a:spcPts val="0"/>
              </a:spcAft>
              <a:buClr>
                <a:schemeClr val="dk1"/>
              </a:buClr>
              <a:buSzPct val="100000"/>
              <a:buChar char="•"/>
            </a:pPr>
            <a:r>
              <a:rPr lang="en-US"/>
              <a:t>Repeater</a:t>
            </a:r>
            <a:endParaRPr/>
          </a:p>
          <a:p>
            <a:pPr marL="685800" lvl="1" indent="-228600" algn="l" rtl="0">
              <a:lnSpc>
                <a:spcPct val="90000"/>
              </a:lnSpc>
              <a:spcBef>
                <a:spcPts val="500"/>
              </a:spcBef>
              <a:spcAft>
                <a:spcPts val="0"/>
              </a:spcAft>
              <a:buClr>
                <a:schemeClr val="dk1"/>
              </a:buClr>
              <a:buSzPct val="100000"/>
              <a:buChar char="•"/>
            </a:pPr>
            <a:r>
              <a:rPr lang="en-US"/>
              <a:t>Hubs </a:t>
            </a:r>
            <a:endParaRPr/>
          </a:p>
          <a:p>
            <a:pPr marL="685800" lvl="1" indent="-228600" algn="l" rtl="0">
              <a:lnSpc>
                <a:spcPct val="90000"/>
              </a:lnSpc>
              <a:spcBef>
                <a:spcPts val="500"/>
              </a:spcBef>
              <a:spcAft>
                <a:spcPts val="0"/>
              </a:spcAft>
              <a:buClr>
                <a:schemeClr val="dk1"/>
              </a:buClr>
              <a:buSzPct val="100000"/>
              <a:buChar char="•"/>
            </a:pPr>
            <a:r>
              <a:rPr lang="en-US"/>
              <a:t>Switches </a:t>
            </a:r>
            <a:endParaRPr/>
          </a:p>
          <a:p>
            <a:pPr marL="685800" lvl="1" indent="-228600" algn="l" rtl="0">
              <a:lnSpc>
                <a:spcPct val="90000"/>
              </a:lnSpc>
              <a:spcBef>
                <a:spcPts val="500"/>
              </a:spcBef>
              <a:spcAft>
                <a:spcPts val="0"/>
              </a:spcAft>
              <a:buClr>
                <a:schemeClr val="dk1"/>
              </a:buClr>
              <a:buSzPct val="100000"/>
              <a:buChar char="•"/>
            </a:pPr>
            <a:r>
              <a:rPr lang="en-US"/>
              <a:t>Routers </a:t>
            </a:r>
            <a:endParaRPr/>
          </a:p>
          <a:p>
            <a:pPr marL="685800" lvl="1" indent="-228600" algn="l" rtl="0">
              <a:lnSpc>
                <a:spcPct val="90000"/>
              </a:lnSpc>
              <a:spcBef>
                <a:spcPts val="500"/>
              </a:spcBef>
              <a:spcAft>
                <a:spcPts val="0"/>
              </a:spcAft>
              <a:buClr>
                <a:schemeClr val="dk1"/>
              </a:buClr>
              <a:buSzPct val="100000"/>
              <a:buChar char="•"/>
            </a:pPr>
            <a:r>
              <a:rPr lang="en-US"/>
              <a:t>Network bridges </a:t>
            </a:r>
            <a:endParaRPr/>
          </a:p>
          <a:p>
            <a:pPr marL="685800" lvl="1" indent="-228600" algn="l" rtl="0">
              <a:lnSpc>
                <a:spcPct val="90000"/>
              </a:lnSpc>
              <a:spcBef>
                <a:spcPts val="500"/>
              </a:spcBef>
              <a:spcAft>
                <a:spcPts val="0"/>
              </a:spcAft>
              <a:buClr>
                <a:schemeClr val="dk1"/>
              </a:buClr>
              <a:buSzPct val="100000"/>
              <a:buChar char="•"/>
            </a:pPr>
            <a:r>
              <a:rPr lang="en-US"/>
              <a:t>Gateways </a:t>
            </a:r>
            <a:endParaRPr/>
          </a:p>
          <a:p>
            <a:pPr marL="685800" lvl="1" indent="-228600" algn="l" rtl="0">
              <a:lnSpc>
                <a:spcPct val="90000"/>
              </a:lnSpc>
              <a:spcBef>
                <a:spcPts val="500"/>
              </a:spcBef>
              <a:spcAft>
                <a:spcPts val="0"/>
              </a:spcAft>
              <a:buClr>
                <a:schemeClr val="dk1"/>
              </a:buClr>
              <a:buSzPct val="100000"/>
              <a:buChar char="•"/>
            </a:pPr>
            <a:r>
              <a:rPr lang="en-US"/>
              <a:t>Firewalls </a:t>
            </a:r>
            <a:endParaRPr/>
          </a:p>
          <a:p>
            <a:pPr marL="685800" lvl="1" indent="-228600" algn="l" rtl="0">
              <a:lnSpc>
                <a:spcPct val="90000"/>
              </a:lnSpc>
              <a:spcBef>
                <a:spcPts val="500"/>
              </a:spcBef>
              <a:spcAft>
                <a:spcPts val="0"/>
              </a:spcAft>
              <a:buClr>
                <a:schemeClr val="dk1"/>
              </a:buClr>
              <a:buSzPct val="100000"/>
              <a:buChar char="•"/>
            </a:pPr>
            <a:r>
              <a:rPr lang="en-US"/>
              <a:t>Wireless AP (Access Points)</a:t>
            </a:r>
            <a:endParaRPr/>
          </a:p>
        </p:txBody>
      </p:sp>
      <p:sp>
        <p:nvSpPr>
          <p:cNvPr id="466" name="Google Shape;46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pic>
        <p:nvPicPr>
          <p:cNvPr id="467" name="Google Shape;467;p42"/>
          <p:cNvPicPr preferRelativeResize="0"/>
          <p:nvPr/>
        </p:nvPicPr>
        <p:blipFill rotWithShape="1">
          <a:blip r:embed="rId3">
            <a:alphaModFix/>
          </a:blip>
          <a:srcRect/>
          <a:stretch/>
        </p:blipFill>
        <p:spPr>
          <a:xfrm>
            <a:off x="7242628" y="1757591"/>
            <a:ext cx="4419372" cy="44193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Network Devices</a:t>
            </a:r>
            <a:endParaRPr/>
          </a:p>
        </p:txBody>
      </p:sp>
      <p:sp>
        <p:nvSpPr>
          <p:cNvPr id="473" name="Google Shape;473;p43"/>
          <p:cNvSpPr txBox="1">
            <a:spLocks noGrp="1"/>
          </p:cNvSpPr>
          <p:nvPr>
            <p:ph type="body" idx="1"/>
          </p:nvPr>
        </p:nvSpPr>
        <p:spPr>
          <a:xfrm>
            <a:off x="838199" y="1825625"/>
            <a:ext cx="6622143"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en-US" b="1"/>
              <a:t>Repeater :</a:t>
            </a:r>
            <a:r>
              <a:rPr lang="en-US"/>
              <a:t> </a:t>
            </a:r>
            <a:endParaRPr/>
          </a:p>
          <a:p>
            <a:pPr marL="685800" lvl="1" indent="-228600" algn="just" rtl="0">
              <a:lnSpc>
                <a:spcPct val="90000"/>
              </a:lnSpc>
              <a:spcBef>
                <a:spcPts val="500"/>
              </a:spcBef>
              <a:spcAft>
                <a:spcPts val="0"/>
              </a:spcAft>
              <a:buClr>
                <a:schemeClr val="dk1"/>
              </a:buClr>
              <a:buSzPct val="100000"/>
              <a:buChar char="•"/>
            </a:pPr>
            <a:r>
              <a:rPr lang="en-US"/>
              <a:t>A repeater is a device </a:t>
            </a:r>
            <a:r>
              <a:rPr lang="en-US" b="1"/>
              <a:t>works at the physical layer</a:t>
            </a:r>
            <a:endParaRPr/>
          </a:p>
          <a:p>
            <a:pPr marL="685800" lvl="1" indent="-228600" algn="just" rtl="0">
              <a:lnSpc>
                <a:spcPct val="90000"/>
              </a:lnSpc>
              <a:spcBef>
                <a:spcPts val="500"/>
              </a:spcBef>
              <a:spcAft>
                <a:spcPts val="0"/>
              </a:spcAft>
              <a:buClr>
                <a:schemeClr val="dk1"/>
              </a:buClr>
              <a:buSzPct val="100000"/>
              <a:buChar char="•"/>
            </a:pPr>
            <a:r>
              <a:rPr lang="en-US"/>
              <a:t>Its job is to </a:t>
            </a:r>
            <a:r>
              <a:rPr lang="en-US" b="1"/>
              <a:t>regenerate the signal across the same network before it becomes too weak</a:t>
            </a:r>
            <a:r>
              <a:rPr lang="en-US"/>
              <a:t> or garbled, </a:t>
            </a:r>
            <a:endParaRPr/>
          </a:p>
          <a:p>
            <a:pPr marL="685800" lvl="1" indent="-228600" algn="just" rtl="0">
              <a:lnSpc>
                <a:spcPct val="90000"/>
              </a:lnSpc>
              <a:spcBef>
                <a:spcPts val="500"/>
              </a:spcBef>
              <a:spcAft>
                <a:spcPts val="0"/>
              </a:spcAft>
              <a:buClr>
                <a:schemeClr val="dk1"/>
              </a:buClr>
              <a:buSzPct val="100000"/>
              <a:buChar char="•"/>
            </a:pPr>
            <a:r>
              <a:rPr lang="en-US" b="1"/>
              <a:t>allowing the signal to be transmitted for longer distances on the same network</a:t>
            </a:r>
            <a:r>
              <a:rPr lang="en-US"/>
              <a:t>. </a:t>
            </a:r>
            <a:endParaRPr/>
          </a:p>
          <a:p>
            <a:pPr marL="685800" lvl="1" indent="-228600" algn="just" rtl="0">
              <a:lnSpc>
                <a:spcPct val="90000"/>
              </a:lnSpc>
              <a:spcBef>
                <a:spcPts val="500"/>
              </a:spcBef>
              <a:spcAft>
                <a:spcPts val="0"/>
              </a:spcAft>
              <a:buClr>
                <a:schemeClr val="dk1"/>
              </a:buClr>
              <a:buSzPct val="100000"/>
              <a:buChar char="•"/>
            </a:pPr>
            <a:r>
              <a:rPr lang="en-US"/>
              <a:t>The fact that </a:t>
            </a:r>
            <a:r>
              <a:rPr lang="en-US" b="1"/>
              <a:t>repeaters do not enhance the signal </a:t>
            </a:r>
            <a:r>
              <a:rPr lang="en-US"/>
              <a:t>is vital to remember. </a:t>
            </a:r>
            <a:endParaRPr/>
          </a:p>
          <a:p>
            <a:pPr marL="685800" lvl="1" indent="-228600" algn="just" rtl="0">
              <a:lnSpc>
                <a:spcPct val="90000"/>
              </a:lnSpc>
              <a:spcBef>
                <a:spcPts val="500"/>
              </a:spcBef>
              <a:spcAft>
                <a:spcPts val="0"/>
              </a:spcAft>
              <a:buClr>
                <a:schemeClr val="dk1"/>
              </a:buClr>
              <a:buSzPct val="100000"/>
              <a:buChar char="•"/>
            </a:pPr>
            <a:r>
              <a:rPr lang="en-US"/>
              <a:t>They </a:t>
            </a:r>
            <a:r>
              <a:rPr lang="en-US" b="1"/>
              <a:t>replicate the signal bit by bit </a:t>
            </a:r>
            <a:r>
              <a:rPr lang="en-US"/>
              <a:t>and </a:t>
            </a:r>
            <a:r>
              <a:rPr lang="en-US" b="1"/>
              <a:t>renew it at the original strength when it becomes faint</a:t>
            </a:r>
            <a:r>
              <a:rPr lang="en-US"/>
              <a:t>. </a:t>
            </a:r>
            <a:endParaRPr/>
          </a:p>
          <a:p>
            <a:pPr marL="685800" lvl="1" indent="-228600" algn="just" rtl="0">
              <a:lnSpc>
                <a:spcPct val="90000"/>
              </a:lnSpc>
              <a:spcBef>
                <a:spcPts val="500"/>
              </a:spcBef>
              <a:spcAft>
                <a:spcPts val="0"/>
              </a:spcAft>
              <a:buClr>
                <a:schemeClr val="dk1"/>
              </a:buClr>
              <a:buSzPct val="100000"/>
              <a:buChar char="•"/>
            </a:pPr>
            <a:r>
              <a:rPr lang="en-US"/>
              <a:t>It's a </a:t>
            </a:r>
            <a:r>
              <a:rPr lang="en-US" b="1"/>
              <a:t>device with two ports</a:t>
            </a:r>
            <a:r>
              <a:rPr lang="en-US"/>
              <a:t>. </a:t>
            </a:r>
            <a:endParaRPr/>
          </a:p>
        </p:txBody>
      </p:sp>
      <p:sp>
        <p:nvSpPr>
          <p:cNvPr id="475" name="Google Shape;475;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476" name="Google Shape;476;p43"/>
          <p:cNvPicPr preferRelativeResize="0"/>
          <p:nvPr/>
        </p:nvPicPr>
        <p:blipFill rotWithShape="1">
          <a:blip r:embed="rId3">
            <a:alphaModFix/>
          </a:blip>
          <a:srcRect/>
          <a:stretch/>
        </p:blipFill>
        <p:spPr>
          <a:xfrm>
            <a:off x="7496898" y="2656114"/>
            <a:ext cx="4413154" cy="280125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Network Devices</a:t>
            </a:r>
            <a:endParaRPr/>
          </a:p>
        </p:txBody>
      </p:sp>
      <p:sp>
        <p:nvSpPr>
          <p:cNvPr id="482" name="Google Shape;482;p44"/>
          <p:cNvSpPr txBox="1">
            <a:spLocks noGrp="1"/>
          </p:cNvSpPr>
          <p:nvPr>
            <p:ph type="body" idx="1"/>
          </p:nvPr>
        </p:nvSpPr>
        <p:spPr>
          <a:xfrm>
            <a:off x="838199" y="1825625"/>
            <a:ext cx="5257801"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Hub:</a:t>
            </a:r>
            <a:endParaRPr/>
          </a:p>
          <a:p>
            <a:pPr marL="685800" lvl="1" indent="-228600" algn="just" rtl="0">
              <a:lnSpc>
                <a:spcPct val="90000"/>
              </a:lnSpc>
              <a:spcBef>
                <a:spcPts val="500"/>
              </a:spcBef>
              <a:spcAft>
                <a:spcPts val="0"/>
              </a:spcAft>
              <a:buClr>
                <a:schemeClr val="dk1"/>
              </a:buClr>
              <a:buSzPts val="2400"/>
              <a:buChar char="•"/>
            </a:pPr>
            <a:r>
              <a:rPr lang="en-US"/>
              <a:t>A hub is a </a:t>
            </a:r>
            <a:r>
              <a:rPr lang="en-US" b="1"/>
              <a:t>common connection point for devices in a network</a:t>
            </a:r>
            <a:r>
              <a:rPr lang="en-US"/>
              <a:t>. </a:t>
            </a:r>
            <a:endParaRPr/>
          </a:p>
          <a:p>
            <a:pPr marL="685800" lvl="1" indent="-228600" algn="just" rtl="0">
              <a:lnSpc>
                <a:spcPct val="90000"/>
              </a:lnSpc>
              <a:spcBef>
                <a:spcPts val="500"/>
              </a:spcBef>
              <a:spcAft>
                <a:spcPts val="0"/>
              </a:spcAft>
              <a:buClr>
                <a:schemeClr val="dk1"/>
              </a:buClr>
              <a:buSzPts val="2400"/>
              <a:buChar char="•"/>
            </a:pPr>
            <a:r>
              <a:rPr lang="en-US"/>
              <a:t>Hubs are commonly </a:t>
            </a:r>
            <a:r>
              <a:rPr lang="en-US" b="1"/>
              <a:t>used to connect segments of a LAN</a:t>
            </a:r>
            <a:r>
              <a:rPr lang="en-US"/>
              <a:t>. </a:t>
            </a:r>
            <a:endParaRPr/>
          </a:p>
          <a:p>
            <a:pPr marL="685800" lvl="1" indent="-228600" algn="just" rtl="0">
              <a:lnSpc>
                <a:spcPct val="90000"/>
              </a:lnSpc>
              <a:spcBef>
                <a:spcPts val="500"/>
              </a:spcBef>
              <a:spcAft>
                <a:spcPts val="0"/>
              </a:spcAft>
              <a:buClr>
                <a:schemeClr val="dk1"/>
              </a:buClr>
              <a:buSzPts val="2400"/>
              <a:buChar char="•"/>
            </a:pPr>
            <a:r>
              <a:rPr lang="en-US"/>
              <a:t>A hub contains </a:t>
            </a:r>
            <a:r>
              <a:rPr lang="en-US" b="1"/>
              <a:t>multiple ports</a:t>
            </a:r>
            <a:r>
              <a:rPr lang="en-US"/>
              <a:t>. </a:t>
            </a:r>
            <a:endParaRPr/>
          </a:p>
          <a:p>
            <a:pPr marL="685800" lvl="1" indent="-228600" algn="just" rtl="0">
              <a:lnSpc>
                <a:spcPct val="90000"/>
              </a:lnSpc>
              <a:spcBef>
                <a:spcPts val="500"/>
              </a:spcBef>
              <a:spcAft>
                <a:spcPts val="0"/>
              </a:spcAft>
              <a:buClr>
                <a:schemeClr val="dk1"/>
              </a:buClr>
              <a:buSzPts val="2400"/>
              <a:buChar char="•"/>
            </a:pPr>
            <a:r>
              <a:rPr lang="en-US" b="1"/>
              <a:t>When a packet arrives at one port, it is copied to the other ports </a:t>
            </a:r>
            <a:r>
              <a:rPr lang="en-US"/>
              <a:t>so that all </a:t>
            </a:r>
            <a:r>
              <a:rPr lang="en-US" b="1"/>
              <a:t>segments of the LAN can see all packets.</a:t>
            </a:r>
            <a:endParaRPr b="1"/>
          </a:p>
        </p:txBody>
      </p:sp>
      <p:sp>
        <p:nvSpPr>
          <p:cNvPr id="484" name="Google Shape;48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pic>
        <p:nvPicPr>
          <p:cNvPr id="485" name="Google Shape;485;p44"/>
          <p:cNvPicPr preferRelativeResize="0"/>
          <p:nvPr/>
        </p:nvPicPr>
        <p:blipFill rotWithShape="1">
          <a:blip r:embed="rId3">
            <a:alphaModFix/>
          </a:blip>
          <a:srcRect/>
          <a:stretch/>
        </p:blipFill>
        <p:spPr>
          <a:xfrm>
            <a:off x="6780022" y="1870075"/>
            <a:ext cx="4903977" cy="36732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Network Devices</a:t>
            </a:r>
            <a:endParaRPr/>
          </a:p>
        </p:txBody>
      </p:sp>
      <p:sp>
        <p:nvSpPr>
          <p:cNvPr id="491" name="Google Shape;491;p45"/>
          <p:cNvSpPr txBox="1">
            <a:spLocks noGrp="1"/>
          </p:cNvSpPr>
          <p:nvPr>
            <p:ph type="body" idx="1"/>
          </p:nvPr>
        </p:nvSpPr>
        <p:spPr>
          <a:xfrm>
            <a:off x="838199" y="1825625"/>
            <a:ext cx="5257801"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Switch:</a:t>
            </a:r>
            <a:endParaRPr/>
          </a:p>
          <a:p>
            <a:pPr marL="685800" lvl="1" indent="-228600" algn="just" rtl="0">
              <a:lnSpc>
                <a:spcPct val="90000"/>
              </a:lnSpc>
              <a:spcBef>
                <a:spcPts val="500"/>
              </a:spcBef>
              <a:spcAft>
                <a:spcPts val="0"/>
              </a:spcAft>
              <a:buClr>
                <a:schemeClr val="dk1"/>
              </a:buClr>
              <a:buSzPts val="2400"/>
              <a:buChar char="•"/>
            </a:pPr>
            <a:r>
              <a:rPr lang="en-US"/>
              <a:t>A network switch (also called </a:t>
            </a:r>
            <a:r>
              <a:rPr lang="en-US" b="1"/>
              <a:t>switching hub, bridging hub, officially MAC bridge</a:t>
            </a:r>
            <a:r>
              <a:rPr lang="en-US"/>
              <a:t>)</a:t>
            </a:r>
            <a:endParaRPr/>
          </a:p>
          <a:p>
            <a:pPr marL="685800" lvl="1" indent="-228600" algn="just" rtl="0">
              <a:lnSpc>
                <a:spcPct val="90000"/>
              </a:lnSpc>
              <a:spcBef>
                <a:spcPts val="500"/>
              </a:spcBef>
              <a:spcAft>
                <a:spcPts val="0"/>
              </a:spcAft>
              <a:buClr>
                <a:schemeClr val="dk1"/>
              </a:buClr>
              <a:buSzPts val="2400"/>
              <a:buChar char="•"/>
            </a:pPr>
            <a:r>
              <a:rPr lang="en-US"/>
              <a:t>is a </a:t>
            </a:r>
            <a:r>
              <a:rPr lang="en-US" b="1"/>
              <a:t>computer networking device that connects devices together on a computer network by using packet switching to receive, process, and forward data to the destination device.</a:t>
            </a:r>
            <a:endParaRPr b="1"/>
          </a:p>
        </p:txBody>
      </p:sp>
      <p:sp>
        <p:nvSpPr>
          <p:cNvPr id="493" name="Google Shape;49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pic>
        <p:nvPicPr>
          <p:cNvPr id="494" name="Google Shape;494;p45"/>
          <p:cNvPicPr preferRelativeResize="0"/>
          <p:nvPr/>
        </p:nvPicPr>
        <p:blipFill rotWithShape="1">
          <a:blip r:embed="rId3">
            <a:alphaModFix/>
          </a:blip>
          <a:srcRect/>
          <a:stretch/>
        </p:blipFill>
        <p:spPr>
          <a:xfrm>
            <a:off x="6681787" y="1870075"/>
            <a:ext cx="5452231" cy="287609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Network Devices</a:t>
            </a:r>
            <a:endParaRPr/>
          </a:p>
        </p:txBody>
      </p:sp>
      <p:sp>
        <p:nvSpPr>
          <p:cNvPr id="500" name="Google Shape;500;p46"/>
          <p:cNvSpPr txBox="1">
            <a:spLocks noGrp="1"/>
          </p:cNvSpPr>
          <p:nvPr>
            <p:ph type="body" idx="1"/>
          </p:nvPr>
        </p:nvSpPr>
        <p:spPr>
          <a:xfrm>
            <a:off x="838199" y="1825625"/>
            <a:ext cx="5257801"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Gateway:</a:t>
            </a:r>
            <a:endParaRPr/>
          </a:p>
          <a:p>
            <a:pPr marL="685800" lvl="1" indent="-228600" algn="just" rtl="0">
              <a:lnSpc>
                <a:spcPct val="90000"/>
              </a:lnSpc>
              <a:spcBef>
                <a:spcPts val="500"/>
              </a:spcBef>
              <a:spcAft>
                <a:spcPts val="0"/>
              </a:spcAft>
              <a:buClr>
                <a:schemeClr val="dk1"/>
              </a:buClr>
              <a:buSzPts val="2400"/>
              <a:buChar char="•"/>
            </a:pPr>
            <a:r>
              <a:rPr lang="en-US"/>
              <a:t>A network gateway is an internet working system capable of </a:t>
            </a:r>
            <a:r>
              <a:rPr lang="en-US" b="1"/>
              <a:t>joining together two networks</a:t>
            </a:r>
            <a:r>
              <a:rPr lang="en-US"/>
              <a:t> </a:t>
            </a:r>
            <a:r>
              <a:rPr lang="en-US" b="1"/>
              <a:t>that use different base protocols</a:t>
            </a:r>
            <a:r>
              <a:rPr lang="en-US"/>
              <a:t>. </a:t>
            </a:r>
            <a:endParaRPr/>
          </a:p>
          <a:p>
            <a:pPr marL="685800" lvl="1" indent="-228600" algn="just" rtl="0">
              <a:lnSpc>
                <a:spcPct val="90000"/>
              </a:lnSpc>
              <a:spcBef>
                <a:spcPts val="500"/>
              </a:spcBef>
              <a:spcAft>
                <a:spcPts val="0"/>
              </a:spcAft>
              <a:buClr>
                <a:schemeClr val="dk1"/>
              </a:buClr>
              <a:buSzPts val="2400"/>
              <a:buChar char="•"/>
            </a:pPr>
            <a:r>
              <a:rPr lang="en-US"/>
              <a:t>A network gateway can be </a:t>
            </a:r>
            <a:r>
              <a:rPr lang="en-US" b="1"/>
              <a:t>implemented completely in software, completely in hardware, or as a combination of both</a:t>
            </a:r>
            <a:r>
              <a:rPr lang="en-US"/>
              <a:t>.</a:t>
            </a:r>
            <a:endParaRPr/>
          </a:p>
          <a:p>
            <a:pPr marL="685800" lvl="1" indent="-228600" algn="just" rtl="0">
              <a:lnSpc>
                <a:spcPct val="90000"/>
              </a:lnSpc>
              <a:spcBef>
                <a:spcPts val="500"/>
              </a:spcBef>
              <a:spcAft>
                <a:spcPts val="0"/>
              </a:spcAft>
              <a:buClr>
                <a:schemeClr val="dk1"/>
              </a:buClr>
              <a:buSzPts val="2400"/>
              <a:buChar char="•"/>
            </a:pPr>
            <a:r>
              <a:rPr lang="en-US"/>
              <a:t>Depending on the types of protocols they support, network gateways can </a:t>
            </a:r>
            <a:r>
              <a:rPr lang="en-US" b="1"/>
              <a:t>operate at any level of the OSI model.</a:t>
            </a:r>
            <a:endParaRPr b="1"/>
          </a:p>
        </p:txBody>
      </p:sp>
      <p:sp>
        <p:nvSpPr>
          <p:cNvPr id="502" name="Google Shape;50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503" name="Google Shape;503;p46"/>
          <p:cNvPicPr preferRelativeResize="0"/>
          <p:nvPr/>
        </p:nvPicPr>
        <p:blipFill rotWithShape="1">
          <a:blip r:embed="rId3">
            <a:alphaModFix/>
          </a:blip>
          <a:srcRect/>
          <a:stretch/>
        </p:blipFill>
        <p:spPr>
          <a:xfrm>
            <a:off x="6243474" y="2242231"/>
            <a:ext cx="5844997" cy="327319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Network Devices</a:t>
            </a:r>
            <a:endParaRPr/>
          </a:p>
        </p:txBody>
      </p:sp>
      <p:sp>
        <p:nvSpPr>
          <p:cNvPr id="509" name="Google Shape;509;p47"/>
          <p:cNvSpPr txBox="1">
            <a:spLocks noGrp="1"/>
          </p:cNvSpPr>
          <p:nvPr>
            <p:ph type="body" idx="1"/>
          </p:nvPr>
        </p:nvSpPr>
        <p:spPr>
          <a:xfrm>
            <a:off x="838199" y="1825625"/>
            <a:ext cx="5257801"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Bridge:</a:t>
            </a:r>
            <a:endParaRPr/>
          </a:p>
          <a:p>
            <a:pPr marL="685800" lvl="1" indent="-228600" algn="just" rtl="0">
              <a:lnSpc>
                <a:spcPct val="90000"/>
              </a:lnSpc>
              <a:spcBef>
                <a:spcPts val="500"/>
              </a:spcBef>
              <a:spcAft>
                <a:spcPts val="0"/>
              </a:spcAft>
              <a:buClr>
                <a:schemeClr val="dk1"/>
              </a:buClr>
              <a:buSzPts val="2400"/>
              <a:buChar char="•"/>
            </a:pPr>
            <a:r>
              <a:rPr lang="en-US"/>
              <a:t>A network bridge is a computer networking device that creates a </a:t>
            </a:r>
            <a:r>
              <a:rPr lang="en-US" b="1"/>
              <a:t>single aggregate network from multiple communication networks or network segments. </a:t>
            </a:r>
            <a:endParaRPr/>
          </a:p>
          <a:p>
            <a:pPr marL="685800" lvl="1" indent="-228600" algn="just" rtl="0">
              <a:lnSpc>
                <a:spcPct val="90000"/>
              </a:lnSpc>
              <a:spcBef>
                <a:spcPts val="500"/>
              </a:spcBef>
              <a:spcAft>
                <a:spcPts val="0"/>
              </a:spcAft>
              <a:buClr>
                <a:schemeClr val="dk1"/>
              </a:buClr>
              <a:buSzPts val="2400"/>
              <a:buChar char="•"/>
            </a:pPr>
            <a:r>
              <a:rPr lang="en-US"/>
              <a:t>This function is called network bridging.</a:t>
            </a:r>
            <a:endParaRPr/>
          </a:p>
          <a:p>
            <a:pPr marL="228600" lvl="0" indent="-50800" algn="just" rtl="0">
              <a:lnSpc>
                <a:spcPct val="90000"/>
              </a:lnSpc>
              <a:spcBef>
                <a:spcPts val="1000"/>
              </a:spcBef>
              <a:spcAft>
                <a:spcPts val="0"/>
              </a:spcAft>
              <a:buClr>
                <a:schemeClr val="dk1"/>
              </a:buClr>
              <a:buSzPts val="2800"/>
              <a:buNone/>
            </a:pPr>
            <a:endParaRPr/>
          </a:p>
        </p:txBody>
      </p:sp>
      <p:sp>
        <p:nvSpPr>
          <p:cNvPr id="511" name="Google Shape;51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pic>
        <p:nvPicPr>
          <p:cNvPr id="512" name="Google Shape;512;p47"/>
          <p:cNvPicPr preferRelativeResize="0"/>
          <p:nvPr/>
        </p:nvPicPr>
        <p:blipFill rotWithShape="1">
          <a:blip r:embed="rId3">
            <a:alphaModFix/>
          </a:blip>
          <a:srcRect/>
          <a:stretch/>
        </p:blipFill>
        <p:spPr>
          <a:xfrm>
            <a:off x="6505575" y="2211159"/>
            <a:ext cx="5182106" cy="21866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Network Devices</a:t>
            </a:r>
            <a:endParaRPr/>
          </a:p>
        </p:txBody>
      </p:sp>
      <p:sp>
        <p:nvSpPr>
          <p:cNvPr id="518" name="Google Shape;518;p48"/>
          <p:cNvSpPr txBox="1">
            <a:spLocks noGrp="1"/>
          </p:cNvSpPr>
          <p:nvPr>
            <p:ph type="body" idx="1"/>
          </p:nvPr>
        </p:nvSpPr>
        <p:spPr>
          <a:xfrm>
            <a:off x="838199" y="1825625"/>
            <a:ext cx="5272315"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Router:</a:t>
            </a:r>
            <a:endParaRPr/>
          </a:p>
          <a:p>
            <a:pPr marL="685800" lvl="1" indent="-228600" algn="just" rtl="0">
              <a:lnSpc>
                <a:spcPct val="90000"/>
              </a:lnSpc>
              <a:spcBef>
                <a:spcPts val="500"/>
              </a:spcBef>
              <a:spcAft>
                <a:spcPts val="0"/>
              </a:spcAft>
              <a:buClr>
                <a:schemeClr val="dk1"/>
              </a:buClr>
              <a:buSzPts val="2400"/>
              <a:buChar char="•"/>
            </a:pPr>
            <a:r>
              <a:rPr lang="en-US"/>
              <a:t>A router is a networking device that </a:t>
            </a:r>
            <a:r>
              <a:rPr lang="en-US" b="1"/>
              <a:t>forwards data packets between computer networks</a:t>
            </a:r>
            <a:r>
              <a:rPr lang="en-US"/>
              <a:t>. </a:t>
            </a:r>
            <a:endParaRPr/>
          </a:p>
          <a:p>
            <a:pPr marL="685800" lvl="1" indent="-228600" algn="just" rtl="0">
              <a:lnSpc>
                <a:spcPct val="90000"/>
              </a:lnSpc>
              <a:spcBef>
                <a:spcPts val="500"/>
              </a:spcBef>
              <a:spcAft>
                <a:spcPts val="0"/>
              </a:spcAft>
              <a:buClr>
                <a:schemeClr val="dk1"/>
              </a:buClr>
              <a:buSzPts val="2400"/>
              <a:buChar char="•"/>
            </a:pPr>
            <a:r>
              <a:rPr lang="en-US"/>
              <a:t>Routers </a:t>
            </a:r>
            <a:r>
              <a:rPr lang="en-US" b="1"/>
              <a:t>perform the traffic directing functions on the Internet</a:t>
            </a:r>
            <a:r>
              <a:rPr lang="en-US"/>
              <a:t>. </a:t>
            </a:r>
            <a:endParaRPr/>
          </a:p>
          <a:p>
            <a:pPr marL="685800" lvl="1" indent="-228600" algn="just" rtl="0">
              <a:lnSpc>
                <a:spcPct val="90000"/>
              </a:lnSpc>
              <a:spcBef>
                <a:spcPts val="500"/>
              </a:spcBef>
              <a:spcAft>
                <a:spcPts val="0"/>
              </a:spcAft>
              <a:buClr>
                <a:schemeClr val="dk1"/>
              </a:buClr>
              <a:buSzPts val="2400"/>
              <a:buChar char="•"/>
            </a:pPr>
            <a:r>
              <a:rPr lang="en-US" b="1"/>
              <a:t>A data packet is typically forwarded from one router to another router through the networks </a:t>
            </a:r>
            <a:r>
              <a:rPr lang="en-US"/>
              <a:t>that constitute the internetwork until it reaches its destination node.</a:t>
            </a:r>
            <a:endParaRPr/>
          </a:p>
          <a:p>
            <a:pPr marL="228600" lvl="0" indent="-50800" algn="just" rtl="0">
              <a:lnSpc>
                <a:spcPct val="90000"/>
              </a:lnSpc>
              <a:spcBef>
                <a:spcPts val="1000"/>
              </a:spcBef>
              <a:spcAft>
                <a:spcPts val="0"/>
              </a:spcAft>
              <a:buClr>
                <a:schemeClr val="dk1"/>
              </a:buClr>
              <a:buSzPts val="2800"/>
              <a:buNone/>
            </a:pPr>
            <a:endParaRPr/>
          </a:p>
        </p:txBody>
      </p:sp>
      <p:sp>
        <p:nvSpPr>
          <p:cNvPr id="520" name="Google Shape;52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pic>
        <p:nvPicPr>
          <p:cNvPr id="521" name="Google Shape;521;p48"/>
          <p:cNvPicPr preferRelativeResize="0"/>
          <p:nvPr/>
        </p:nvPicPr>
        <p:blipFill rotWithShape="1">
          <a:blip r:embed="rId3">
            <a:alphaModFix/>
          </a:blip>
          <a:srcRect/>
          <a:stretch/>
        </p:blipFill>
        <p:spPr>
          <a:xfrm>
            <a:off x="6600598" y="2151062"/>
            <a:ext cx="5099364" cy="339339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Device configuration and management</a:t>
            </a:r>
            <a:endParaRPr/>
          </a:p>
        </p:txBody>
      </p:sp>
      <p:sp>
        <p:nvSpPr>
          <p:cNvPr id="527" name="Google Shape;527;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Need for IoT Systems Management:</a:t>
            </a:r>
            <a:endParaRPr/>
          </a:p>
          <a:p>
            <a:pPr marL="685800" lvl="1" indent="-228600" algn="l" rtl="0">
              <a:lnSpc>
                <a:spcPct val="90000"/>
              </a:lnSpc>
              <a:spcBef>
                <a:spcPts val="500"/>
              </a:spcBef>
              <a:spcAft>
                <a:spcPts val="0"/>
              </a:spcAft>
              <a:buClr>
                <a:schemeClr val="dk1"/>
              </a:buClr>
              <a:buSzPts val="2400"/>
              <a:buChar char="•"/>
            </a:pPr>
            <a:r>
              <a:rPr lang="en-US"/>
              <a:t>Automating Configuration</a:t>
            </a:r>
            <a:endParaRPr/>
          </a:p>
          <a:p>
            <a:pPr marL="685800" lvl="1" indent="-228600" algn="l" rtl="0">
              <a:lnSpc>
                <a:spcPct val="90000"/>
              </a:lnSpc>
              <a:spcBef>
                <a:spcPts val="500"/>
              </a:spcBef>
              <a:spcAft>
                <a:spcPts val="0"/>
              </a:spcAft>
              <a:buClr>
                <a:schemeClr val="dk1"/>
              </a:buClr>
              <a:buSzPts val="2400"/>
              <a:buChar char="•"/>
            </a:pPr>
            <a:r>
              <a:rPr lang="en-US"/>
              <a:t>Monitoring Operational &amp; Statistical Data</a:t>
            </a:r>
            <a:endParaRPr/>
          </a:p>
          <a:p>
            <a:pPr marL="685800" lvl="1" indent="-228600" algn="l" rtl="0">
              <a:lnSpc>
                <a:spcPct val="90000"/>
              </a:lnSpc>
              <a:spcBef>
                <a:spcPts val="500"/>
              </a:spcBef>
              <a:spcAft>
                <a:spcPts val="0"/>
              </a:spcAft>
              <a:buClr>
                <a:schemeClr val="dk1"/>
              </a:buClr>
              <a:buSzPts val="2400"/>
              <a:buChar char="•"/>
            </a:pPr>
            <a:r>
              <a:rPr lang="en-US"/>
              <a:t>Improved Reliability</a:t>
            </a:r>
            <a:endParaRPr/>
          </a:p>
          <a:p>
            <a:pPr marL="685800" lvl="1" indent="-228600" algn="l" rtl="0">
              <a:lnSpc>
                <a:spcPct val="90000"/>
              </a:lnSpc>
              <a:spcBef>
                <a:spcPts val="500"/>
              </a:spcBef>
              <a:spcAft>
                <a:spcPts val="0"/>
              </a:spcAft>
              <a:buClr>
                <a:schemeClr val="dk1"/>
              </a:buClr>
              <a:buSzPts val="2400"/>
              <a:buChar char="•"/>
            </a:pPr>
            <a:r>
              <a:rPr lang="en-US"/>
              <a:t>System Wide Configurations</a:t>
            </a:r>
            <a:endParaRPr/>
          </a:p>
          <a:p>
            <a:pPr marL="685800" lvl="1" indent="-228600" algn="l" rtl="0">
              <a:lnSpc>
                <a:spcPct val="90000"/>
              </a:lnSpc>
              <a:spcBef>
                <a:spcPts val="500"/>
              </a:spcBef>
              <a:spcAft>
                <a:spcPts val="0"/>
              </a:spcAft>
              <a:buClr>
                <a:schemeClr val="dk1"/>
              </a:buClr>
              <a:buSzPts val="2400"/>
              <a:buChar char="•"/>
            </a:pPr>
            <a:r>
              <a:rPr lang="en-US"/>
              <a:t>Multiple System Configurations</a:t>
            </a:r>
            <a:endParaRPr/>
          </a:p>
          <a:p>
            <a:pPr marL="685800" lvl="1" indent="-228600" algn="l" rtl="0">
              <a:lnSpc>
                <a:spcPct val="90000"/>
              </a:lnSpc>
              <a:spcBef>
                <a:spcPts val="500"/>
              </a:spcBef>
              <a:spcAft>
                <a:spcPts val="0"/>
              </a:spcAft>
              <a:buClr>
                <a:schemeClr val="dk1"/>
              </a:buClr>
              <a:buSzPts val="2400"/>
              <a:buChar char="•"/>
            </a:pPr>
            <a:r>
              <a:rPr lang="en-US"/>
              <a:t>Retrieving &amp; Reusing Configurations</a:t>
            </a:r>
            <a:endParaRPr/>
          </a:p>
        </p:txBody>
      </p:sp>
      <p:sp>
        <p:nvSpPr>
          <p:cNvPr id="529" name="Google Shape;52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Study of RF </a:t>
            </a:r>
            <a:endParaRPr/>
          </a:p>
        </p:txBody>
      </p:sp>
      <p:sp>
        <p:nvSpPr>
          <p:cNvPr id="131" name="Google Shape;131;p6"/>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RFID Anti-Collision Protocols:</a:t>
            </a:r>
            <a:endParaRPr/>
          </a:p>
          <a:p>
            <a:pPr marL="685800" lvl="1" indent="-228600" algn="just" rtl="0">
              <a:lnSpc>
                <a:spcPct val="90000"/>
              </a:lnSpc>
              <a:spcBef>
                <a:spcPts val="500"/>
              </a:spcBef>
              <a:spcAft>
                <a:spcPts val="0"/>
              </a:spcAft>
              <a:buClr>
                <a:schemeClr val="dk1"/>
              </a:buClr>
              <a:buSzPts val="2400"/>
              <a:buChar char="•"/>
            </a:pPr>
            <a:r>
              <a:rPr lang="en-US" b="1"/>
              <a:t>Collision due to simultaneous tag responses </a:t>
            </a:r>
            <a:r>
              <a:rPr lang="en-US"/>
              <a:t>is one of the key issues in RFID systems.</a:t>
            </a:r>
            <a:endParaRPr/>
          </a:p>
          <a:p>
            <a:pPr marL="685800" lvl="1" indent="-228600" algn="just" rtl="0">
              <a:lnSpc>
                <a:spcPct val="90000"/>
              </a:lnSpc>
              <a:spcBef>
                <a:spcPts val="500"/>
              </a:spcBef>
              <a:spcAft>
                <a:spcPts val="0"/>
              </a:spcAft>
              <a:buClr>
                <a:schemeClr val="dk1"/>
              </a:buClr>
              <a:buSzPts val="2400"/>
              <a:buChar char="•"/>
            </a:pPr>
            <a:r>
              <a:rPr lang="en-US"/>
              <a:t>Tag </a:t>
            </a:r>
            <a:r>
              <a:rPr lang="en-US" b="1"/>
              <a:t>collision results in wastage of bandwidth, energy and increases identification delays.</a:t>
            </a:r>
            <a:endParaRPr/>
          </a:p>
          <a:p>
            <a:pPr marL="685800" lvl="1" indent="-228600" algn="just" rtl="0">
              <a:lnSpc>
                <a:spcPct val="90000"/>
              </a:lnSpc>
              <a:spcBef>
                <a:spcPts val="500"/>
              </a:spcBef>
              <a:spcAft>
                <a:spcPts val="0"/>
              </a:spcAft>
              <a:buClr>
                <a:schemeClr val="dk1"/>
              </a:buClr>
              <a:buSzPts val="2400"/>
              <a:buChar char="•"/>
            </a:pPr>
            <a:r>
              <a:rPr lang="en-US"/>
              <a:t>RFID </a:t>
            </a:r>
            <a:r>
              <a:rPr lang="en-US" b="1"/>
              <a:t>readers</a:t>
            </a:r>
            <a:r>
              <a:rPr lang="en-US"/>
              <a:t> </a:t>
            </a:r>
            <a:r>
              <a:rPr lang="en-US" b="1"/>
              <a:t>must use an anti-collision protocol to minimize collisions</a:t>
            </a:r>
            <a:endParaRPr/>
          </a:p>
          <a:p>
            <a:pPr marL="685800" lvl="1" indent="-228600" algn="just" rtl="0">
              <a:lnSpc>
                <a:spcPct val="90000"/>
              </a:lnSpc>
              <a:spcBef>
                <a:spcPts val="500"/>
              </a:spcBef>
              <a:spcAft>
                <a:spcPts val="0"/>
              </a:spcAft>
              <a:buClr>
                <a:schemeClr val="dk1"/>
              </a:buClr>
              <a:buSzPts val="2400"/>
              <a:buChar char="•"/>
            </a:pPr>
            <a:r>
              <a:rPr lang="en-US"/>
              <a:t>hence helps to reduce identification delays.</a:t>
            </a:r>
            <a:endParaRPr/>
          </a:p>
        </p:txBody>
      </p:sp>
      <p:sp>
        <p:nvSpPr>
          <p:cNvPr id="133" name="Google Shape;13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34" name="Google Shape;134;p6"/>
          <p:cNvPicPr preferRelativeResize="0"/>
          <p:nvPr/>
        </p:nvPicPr>
        <p:blipFill rotWithShape="1">
          <a:blip r:embed="rId3">
            <a:alphaModFix/>
          </a:blip>
          <a:srcRect/>
          <a:stretch/>
        </p:blipFill>
        <p:spPr>
          <a:xfrm>
            <a:off x="7101113" y="1870075"/>
            <a:ext cx="3929743" cy="394728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Device configuration and management</a:t>
            </a:r>
            <a:endParaRPr/>
          </a:p>
        </p:txBody>
      </p:sp>
      <p:sp>
        <p:nvSpPr>
          <p:cNvPr id="535" name="Google Shape;535;p50"/>
          <p:cNvSpPr txBox="1">
            <a:spLocks noGrp="1"/>
          </p:cNvSpPr>
          <p:nvPr>
            <p:ph type="body" idx="1"/>
          </p:nvPr>
        </p:nvSpPr>
        <p:spPr>
          <a:xfrm>
            <a:off x="838200" y="1825625"/>
            <a:ext cx="77724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Simple Network Management Protocol (SNMP):</a:t>
            </a:r>
            <a:endParaRPr/>
          </a:p>
          <a:p>
            <a:pPr marL="685800" lvl="1" indent="-228600" algn="just" rtl="0">
              <a:lnSpc>
                <a:spcPct val="90000"/>
              </a:lnSpc>
              <a:spcBef>
                <a:spcPts val="500"/>
              </a:spcBef>
              <a:spcAft>
                <a:spcPts val="0"/>
              </a:spcAft>
              <a:buClr>
                <a:schemeClr val="dk1"/>
              </a:buClr>
              <a:buSzPts val="2400"/>
              <a:buChar char="•"/>
            </a:pPr>
            <a:r>
              <a:rPr lang="en-US"/>
              <a:t>SNMP is a </a:t>
            </a:r>
            <a:r>
              <a:rPr lang="en-US" b="1"/>
              <a:t>well-known and widely used network management protocol </a:t>
            </a:r>
            <a:r>
              <a:rPr lang="en-US"/>
              <a:t>that </a:t>
            </a:r>
            <a:r>
              <a:rPr lang="en-US" b="1"/>
              <a:t>allows monitoring and configuring network devices such as routers, switches, servers, printers, </a:t>
            </a:r>
            <a:r>
              <a:rPr lang="en-US"/>
              <a:t>etc</a:t>
            </a:r>
            <a:r>
              <a:rPr lang="en-US" b="1"/>
              <a:t>.</a:t>
            </a:r>
            <a:endParaRPr/>
          </a:p>
          <a:p>
            <a:pPr marL="685800" lvl="1" indent="-228600" algn="just" rtl="0">
              <a:lnSpc>
                <a:spcPct val="90000"/>
              </a:lnSpc>
              <a:spcBef>
                <a:spcPts val="500"/>
              </a:spcBef>
              <a:spcAft>
                <a:spcPts val="0"/>
              </a:spcAft>
              <a:buClr>
                <a:schemeClr val="dk1"/>
              </a:buClr>
              <a:buSzPts val="2400"/>
              <a:buChar char="•"/>
            </a:pPr>
            <a:r>
              <a:rPr lang="en-US"/>
              <a:t>SNMP component include:</a:t>
            </a:r>
            <a:endParaRPr/>
          </a:p>
          <a:p>
            <a:pPr marL="1143000" lvl="2" indent="-228600" algn="just" rtl="0">
              <a:lnSpc>
                <a:spcPct val="90000"/>
              </a:lnSpc>
              <a:spcBef>
                <a:spcPts val="500"/>
              </a:spcBef>
              <a:spcAft>
                <a:spcPts val="0"/>
              </a:spcAft>
              <a:buClr>
                <a:schemeClr val="dk1"/>
              </a:buClr>
              <a:buSzPts val="2000"/>
              <a:buChar char="•"/>
            </a:pPr>
            <a:r>
              <a:rPr lang="en-US"/>
              <a:t>Network Management Station (NMS)</a:t>
            </a:r>
            <a:endParaRPr/>
          </a:p>
          <a:p>
            <a:pPr marL="1143000" lvl="2" indent="-228600" algn="just" rtl="0">
              <a:lnSpc>
                <a:spcPct val="90000"/>
              </a:lnSpc>
              <a:spcBef>
                <a:spcPts val="500"/>
              </a:spcBef>
              <a:spcAft>
                <a:spcPts val="0"/>
              </a:spcAft>
              <a:buClr>
                <a:schemeClr val="dk1"/>
              </a:buClr>
              <a:buSzPts val="2000"/>
              <a:buChar char="•"/>
            </a:pPr>
            <a:r>
              <a:rPr lang="en-US"/>
              <a:t>Managed Device</a:t>
            </a:r>
            <a:endParaRPr/>
          </a:p>
          <a:p>
            <a:pPr marL="1143000" lvl="2" indent="-228600" algn="just" rtl="0">
              <a:lnSpc>
                <a:spcPct val="90000"/>
              </a:lnSpc>
              <a:spcBef>
                <a:spcPts val="500"/>
              </a:spcBef>
              <a:spcAft>
                <a:spcPts val="0"/>
              </a:spcAft>
              <a:buClr>
                <a:schemeClr val="dk1"/>
              </a:buClr>
              <a:buSzPts val="2000"/>
              <a:buChar char="•"/>
            </a:pPr>
            <a:r>
              <a:rPr lang="en-US"/>
              <a:t>SNMP Agent that runs on the device</a:t>
            </a:r>
            <a:endParaRPr/>
          </a:p>
          <a:p>
            <a:pPr marL="1143000" lvl="2" indent="-228600" algn="just" rtl="0">
              <a:lnSpc>
                <a:spcPct val="90000"/>
              </a:lnSpc>
              <a:spcBef>
                <a:spcPts val="500"/>
              </a:spcBef>
              <a:spcAft>
                <a:spcPts val="0"/>
              </a:spcAft>
              <a:buClr>
                <a:schemeClr val="dk1"/>
              </a:buClr>
              <a:buSzPts val="2000"/>
              <a:buChar char="•"/>
            </a:pPr>
            <a:r>
              <a:rPr lang="en-US"/>
              <a:t>Management Information Base (MIB)</a:t>
            </a:r>
            <a:endParaRPr/>
          </a:p>
        </p:txBody>
      </p:sp>
      <p:sp>
        <p:nvSpPr>
          <p:cNvPr id="537" name="Google Shape;53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pic>
        <p:nvPicPr>
          <p:cNvPr id="538" name="Google Shape;538;p50"/>
          <p:cNvPicPr preferRelativeResize="0"/>
          <p:nvPr/>
        </p:nvPicPr>
        <p:blipFill rotWithShape="1">
          <a:blip r:embed="rId3">
            <a:alphaModFix/>
          </a:blip>
          <a:srcRect/>
          <a:stretch/>
        </p:blipFill>
        <p:spPr>
          <a:xfrm>
            <a:off x="8610600" y="1356952"/>
            <a:ext cx="2971800" cy="495219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Device configuration and management</a:t>
            </a:r>
            <a:endParaRPr/>
          </a:p>
        </p:txBody>
      </p:sp>
      <p:sp>
        <p:nvSpPr>
          <p:cNvPr id="544" name="Google Shape;544;p51"/>
          <p:cNvSpPr txBox="1">
            <a:spLocks noGrp="1"/>
          </p:cNvSpPr>
          <p:nvPr>
            <p:ph type="body" idx="1"/>
          </p:nvPr>
        </p:nvSpPr>
        <p:spPr>
          <a:xfrm>
            <a:off x="838200" y="1825625"/>
            <a:ext cx="77724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en-US"/>
              <a:t>Limitations of SNMP:</a:t>
            </a:r>
            <a:endParaRPr/>
          </a:p>
          <a:p>
            <a:pPr marL="685800" lvl="1" indent="-228600" algn="just" rtl="0">
              <a:lnSpc>
                <a:spcPct val="90000"/>
              </a:lnSpc>
              <a:spcBef>
                <a:spcPts val="500"/>
              </a:spcBef>
              <a:spcAft>
                <a:spcPts val="0"/>
              </a:spcAft>
              <a:buClr>
                <a:schemeClr val="dk1"/>
              </a:buClr>
              <a:buSzPct val="100000"/>
              <a:buChar char="•"/>
            </a:pPr>
            <a:r>
              <a:rPr lang="en-US"/>
              <a:t>SNMP is </a:t>
            </a:r>
            <a:r>
              <a:rPr lang="en-US" b="1"/>
              <a:t>stateless in nature </a:t>
            </a:r>
            <a:r>
              <a:rPr lang="en-US"/>
              <a:t>and </a:t>
            </a:r>
            <a:r>
              <a:rPr lang="en-US" b="1"/>
              <a:t>each SNMP request contains all the information to process the request</a:t>
            </a:r>
            <a:r>
              <a:rPr lang="en-US"/>
              <a:t>. The </a:t>
            </a:r>
            <a:r>
              <a:rPr lang="en-US" b="1"/>
              <a:t>application needs to be intelligent to manage the device</a:t>
            </a:r>
            <a:r>
              <a:rPr lang="en-US"/>
              <a:t>.</a:t>
            </a:r>
            <a:endParaRPr/>
          </a:p>
          <a:p>
            <a:pPr marL="685800" lvl="1" indent="-228600" algn="just" rtl="0">
              <a:lnSpc>
                <a:spcPct val="90000"/>
              </a:lnSpc>
              <a:spcBef>
                <a:spcPts val="500"/>
              </a:spcBef>
              <a:spcAft>
                <a:spcPts val="0"/>
              </a:spcAft>
              <a:buClr>
                <a:schemeClr val="dk1"/>
              </a:buClr>
              <a:buSzPct val="100000"/>
              <a:buChar char="•"/>
            </a:pPr>
            <a:r>
              <a:rPr lang="en-US"/>
              <a:t>SNMP is a </a:t>
            </a:r>
            <a:r>
              <a:rPr lang="en-US" b="1"/>
              <a:t>connectionless protocol </a:t>
            </a:r>
            <a:r>
              <a:rPr lang="en-US"/>
              <a:t>which </a:t>
            </a:r>
            <a:r>
              <a:rPr lang="en-US" b="1"/>
              <a:t>uses UDP as the transport protocol</a:t>
            </a:r>
            <a:r>
              <a:rPr lang="en-US"/>
              <a:t>, </a:t>
            </a:r>
            <a:r>
              <a:rPr lang="en-US" b="1"/>
              <a:t>making it unreliable as</a:t>
            </a:r>
            <a:r>
              <a:rPr lang="en-US"/>
              <a:t> </a:t>
            </a:r>
            <a:r>
              <a:rPr lang="en-US" b="1"/>
              <a:t>there was no support for acknowledgement of requests.</a:t>
            </a:r>
            <a:endParaRPr/>
          </a:p>
          <a:p>
            <a:pPr marL="685800" lvl="1" indent="-228600" algn="just" rtl="0">
              <a:lnSpc>
                <a:spcPct val="90000"/>
              </a:lnSpc>
              <a:spcBef>
                <a:spcPts val="500"/>
              </a:spcBef>
              <a:spcAft>
                <a:spcPts val="0"/>
              </a:spcAft>
              <a:buClr>
                <a:schemeClr val="dk1"/>
              </a:buClr>
              <a:buSzPct val="100000"/>
              <a:buChar char="•"/>
            </a:pPr>
            <a:r>
              <a:rPr lang="en-US"/>
              <a:t>MIBs often lack writable objects without which device configuration is not possible using SNMP.</a:t>
            </a:r>
            <a:endParaRPr/>
          </a:p>
          <a:p>
            <a:pPr marL="685800" lvl="1" indent="-228600" algn="just" rtl="0">
              <a:lnSpc>
                <a:spcPct val="90000"/>
              </a:lnSpc>
              <a:spcBef>
                <a:spcPts val="500"/>
              </a:spcBef>
              <a:spcAft>
                <a:spcPts val="0"/>
              </a:spcAft>
              <a:buClr>
                <a:schemeClr val="dk1"/>
              </a:buClr>
              <a:buSzPct val="100000"/>
              <a:buChar char="•"/>
            </a:pPr>
            <a:r>
              <a:rPr lang="en-US"/>
              <a:t>It is </a:t>
            </a:r>
            <a:r>
              <a:rPr lang="en-US" b="1"/>
              <a:t>difficult to differentiate between configuration and state data in MIBs.</a:t>
            </a:r>
            <a:endParaRPr/>
          </a:p>
          <a:p>
            <a:pPr marL="685800" lvl="1" indent="-228600" algn="just" rtl="0">
              <a:lnSpc>
                <a:spcPct val="90000"/>
              </a:lnSpc>
              <a:spcBef>
                <a:spcPts val="500"/>
              </a:spcBef>
              <a:spcAft>
                <a:spcPts val="0"/>
              </a:spcAft>
              <a:buClr>
                <a:schemeClr val="dk1"/>
              </a:buClr>
              <a:buSzPct val="100000"/>
              <a:buChar char="•"/>
            </a:pPr>
            <a:r>
              <a:rPr lang="en-US" b="1"/>
              <a:t>Retrieving the current configuration from a device can be difficult with SNMP.</a:t>
            </a:r>
            <a:endParaRPr/>
          </a:p>
          <a:p>
            <a:pPr marL="685800" lvl="1" indent="-228600" algn="just" rtl="0">
              <a:lnSpc>
                <a:spcPct val="90000"/>
              </a:lnSpc>
              <a:spcBef>
                <a:spcPts val="500"/>
              </a:spcBef>
              <a:spcAft>
                <a:spcPts val="0"/>
              </a:spcAft>
              <a:buClr>
                <a:schemeClr val="dk1"/>
              </a:buClr>
              <a:buSzPct val="100000"/>
              <a:buChar char="•"/>
            </a:pPr>
            <a:r>
              <a:rPr lang="en-US" b="1"/>
              <a:t>Earlier versions of SNMP did not have strong security features.</a:t>
            </a:r>
            <a:endParaRPr b="1"/>
          </a:p>
        </p:txBody>
      </p:sp>
      <p:sp>
        <p:nvSpPr>
          <p:cNvPr id="546" name="Google Shape;54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pic>
        <p:nvPicPr>
          <p:cNvPr id="547" name="Google Shape;547;p51"/>
          <p:cNvPicPr preferRelativeResize="0"/>
          <p:nvPr/>
        </p:nvPicPr>
        <p:blipFill rotWithShape="1">
          <a:blip r:embed="rId3">
            <a:alphaModFix/>
          </a:blip>
          <a:srcRect/>
          <a:stretch/>
        </p:blipFill>
        <p:spPr>
          <a:xfrm>
            <a:off x="8610600" y="1356952"/>
            <a:ext cx="2971800" cy="49521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Device configuration and management</a:t>
            </a:r>
            <a:endParaRPr/>
          </a:p>
        </p:txBody>
      </p:sp>
      <p:sp>
        <p:nvSpPr>
          <p:cNvPr id="553" name="Google Shape;553;p52"/>
          <p:cNvSpPr txBox="1">
            <a:spLocks noGrp="1"/>
          </p:cNvSpPr>
          <p:nvPr>
            <p:ph type="body" idx="1"/>
          </p:nvPr>
        </p:nvSpPr>
        <p:spPr>
          <a:xfrm>
            <a:off x="838200" y="1825625"/>
            <a:ext cx="77724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just" rtl="0">
              <a:lnSpc>
                <a:spcPct val="90000"/>
              </a:lnSpc>
              <a:spcBef>
                <a:spcPts val="0"/>
              </a:spcBef>
              <a:spcAft>
                <a:spcPts val="0"/>
              </a:spcAft>
              <a:buClr>
                <a:schemeClr val="dk1"/>
              </a:buClr>
              <a:buSzPct val="100000"/>
              <a:buChar char="•"/>
            </a:pPr>
            <a:r>
              <a:rPr lang="en-US"/>
              <a:t>Network Operator Requirements:</a:t>
            </a:r>
            <a:endParaRPr/>
          </a:p>
          <a:p>
            <a:pPr marL="685800" lvl="1" indent="-228600" algn="l" rtl="0">
              <a:lnSpc>
                <a:spcPct val="90000"/>
              </a:lnSpc>
              <a:spcBef>
                <a:spcPts val="500"/>
              </a:spcBef>
              <a:spcAft>
                <a:spcPts val="0"/>
              </a:spcAft>
              <a:buClr>
                <a:schemeClr val="dk1"/>
              </a:buClr>
              <a:buSzPct val="100000"/>
              <a:buChar char="•"/>
            </a:pPr>
            <a:r>
              <a:rPr lang="en-US"/>
              <a:t>Ease of use</a:t>
            </a:r>
            <a:endParaRPr/>
          </a:p>
          <a:p>
            <a:pPr marL="685800" lvl="1" indent="-228600" algn="l" rtl="0">
              <a:lnSpc>
                <a:spcPct val="90000"/>
              </a:lnSpc>
              <a:spcBef>
                <a:spcPts val="500"/>
              </a:spcBef>
              <a:spcAft>
                <a:spcPts val="0"/>
              </a:spcAft>
              <a:buClr>
                <a:schemeClr val="dk1"/>
              </a:buClr>
              <a:buSzPct val="100000"/>
              <a:buChar char="•"/>
            </a:pPr>
            <a:r>
              <a:rPr lang="en-US"/>
              <a:t>Distinction between configuration and state data</a:t>
            </a:r>
            <a:endParaRPr/>
          </a:p>
          <a:p>
            <a:pPr marL="685800" lvl="1" indent="-228600" algn="l" rtl="0">
              <a:lnSpc>
                <a:spcPct val="90000"/>
              </a:lnSpc>
              <a:spcBef>
                <a:spcPts val="500"/>
              </a:spcBef>
              <a:spcAft>
                <a:spcPts val="0"/>
              </a:spcAft>
              <a:buClr>
                <a:schemeClr val="dk1"/>
              </a:buClr>
              <a:buSzPct val="100000"/>
              <a:buChar char="•"/>
            </a:pPr>
            <a:r>
              <a:rPr lang="en-US"/>
              <a:t>Fetch configuration and state data separately</a:t>
            </a:r>
            <a:endParaRPr/>
          </a:p>
          <a:p>
            <a:pPr marL="685800" lvl="1" indent="-228600" algn="l" rtl="0">
              <a:lnSpc>
                <a:spcPct val="90000"/>
              </a:lnSpc>
              <a:spcBef>
                <a:spcPts val="500"/>
              </a:spcBef>
              <a:spcAft>
                <a:spcPts val="0"/>
              </a:spcAft>
              <a:buClr>
                <a:schemeClr val="dk1"/>
              </a:buClr>
              <a:buSzPct val="100000"/>
              <a:buChar char="•"/>
            </a:pPr>
            <a:r>
              <a:rPr lang="en-US"/>
              <a:t>Configuration of the network as a whole</a:t>
            </a:r>
            <a:endParaRPr/>
          </a:p>
          <a:p>
            <a:pPr marL="685800" lvl="1" indent="-228600" algn="l" rtl="0">
              <a:lnSpc>
                <a:spcPct val="90000"/>
              </a:lnSpc>
              <a:spcBef>
                <a:spcPts val="500"/>
              </a:spcBef>
              <a:spcAft>
                <a:spcPts val="0"/>
              </a:spcAft>
              <a:buClr>
                <a:schemeClr val="dk1"/>
              </a:buClr>
              <a:buSzPct val="100000"/>
              <a:buChar char="•"/>
            </a:pPr>
            <a:r>
              <a:rPr lang="en-US"/>
              <a:t>Configuration transactions across devices</a:t>
            </a:r>
            <a:endParaRPr/>
          </a:p>
          <a:p>
            <a:pPr marL="685800" lvl="1" indent="-228600" algn="l" rtl="0">
              <a:lnSpc>
                <a:spcPct val="90000"/>
              </a:lnSpc>
              <a:spcBef>
                <a:spcPts val="500"/>
              </a:spcBef>
              <a:spcAft>
                <a:spcPts val="0"/>
              </a:spcAft>
              <a:buClr>
                <a:schemeClr val="dk1"/>
              </a:buClr>
              <a:buSzPct val="100000"/>
              <a:buChar char="•"/>
            </a:pPr>
            <a:r>
              <a:rPr lang="en-US"/>
              <a:t>Configuration deltas</a:t>
            </a:r>
            <a:endParaRPr/>
          </a:p>
          <a:p>
            <a:pPr marL="685800" lvl="1" indent="-228600" algn="l" rtl="0">
              <a:lnSpc>
                <a:spcPct val="90000"/>
              </a:lnSpc>
              <a:spcBef>
                <a:spcPts val="500"/>
              </a:spcBef>
              <a:spcAft>
                <a:spcPts val="0"/>
              </a:spcAft>
              <a:buClr>
                <a:schemeClr val="dk1"/>
              </a:buClr>
              <a:buSzPct val="100000"/>
              <a:buChar char="•"/>
            </a:pPr>
            <a:r>
              <a:rPr lang="en-US"/>
              <a:t>Dump and restore configurations</a:t>
            </a:r>
            <a:endParaRPr/>
          </a:p>
          <a:p>
            <a:pPr marL="685800" lvl="1" indent="-228600" algn="l" rtl="0">
              <a:lnSpc>
                <a:spcPct val="90000"/>
              </a:lnSpc>
              <a:spcBef>
                <a:spcPts val="500"/>
              </a:spcBef>
              <a:spcAft>
                <a:spcPts val="0"/>
              </a:spcAft>
              <a:buClr>
                <a:schemeClr val="dk1"/>
              </a:buClr>
              <a:buSzPct val="100000"/>
              <a:buChar char="•"/>
            </a:pPr>
            <a:r>
              <a:rPr lang="en-US"/>
              <a:t>Configuration validation</a:t>
            </a:r>
            <a:endParaRPr/>
          </a:p>
          <a:p>
            <a:pPr marL="685800" lvl="1" indent="-228600" algn="l" rtl="0">
              <a:lnSpc>
                <a:spcPct val="90000"/>
              </a:lnSpc>
              <a:spcBef>
                <a:spcPts val="500"/>
              </a:spcBef>
              <a:spcAft>
                <a:spcPts val="0"/>
              </a:spcAft>
              <a:buClr>
                <a:schemeClr val="dk1"/>
              </a:buClr>
              <a:buSzPct val="100000"/>
              <a:buChar char="•"/>
            </a:pPr>
            <a:r>
              <a:rPr lang="en-US"/>
              <a:t>Configuration database schemas</a:t>
            </a:r>
            <a:endParaRPr/>
          </a:p>
          <a:p>
            <a:pPr marL="685800" lvl="1" indent="-228600" algn="l" rtl="0">
              <a:lnSpc>
                <a:spcPct val="90000"/>
              </a:lnSpc>
              <a:spcBef>
                <a:spcPts val="500"/>
              </a:spcBef>
              <a:spcAft>
                <a:spcPts val="0"/>
              </a:spcAft>
              <a:buClr>
                <a:schemeClr val="dk1"/>
              </a:buClr>
              <a:buSzPct val="100000"/>
              <a:buChar char="•"/>
            </a:pPr>
            <a:r>
              <a:rPr lang="en-US"/>
              <a:t>Comparing configurations</a:t>
            </a:r>
            <a:endParaRPr/>
          </a:p>
          <a:p>
            <a:pPr marL="685800" lvl="1" indent="-228600" algn="l" rtl="0">
              <a:lnSpc>
                <a:spcPct val="90000"/>
              </a:lnSpc>
              <a:spcBef>
                <a:spcPts val="500"/>
              </a:spcBef>
              <a:spcAft>
                <a:spcPts val="0"/>
              </a:spcAft>
              <a:buClr>
                <a:schemeClr val="dk1"/>
              </a:buClr>
              <a:buSzPct val="100000"/>
              <a:buChar char="•"/>
            </a:pPr>
            <a:r>
              <a:rPr lang="en-US"/>
              <a:t>Role-based access control</a:t>
            </a:r>
            <a:endParaRPr/>
          </a:p>
          <a:p>
            <a:pPr marL="685800" lvl="1" indent="-228600" algn="l" rtl="0">
              <a:lnSpc>
                <a:spcPct val="90000"/>
              </a:lnSpc>
              <a:spcBef>
                <a:spcPts val="500"/>
              </a:spcBef>
              <a:spcAft>
                <a:spcPts val="0"/>
              </a:spcAft>
              <a:buClr>
                <a:schemeClr val="dk1"/>
              </a:buClr>
              <a:buSzPct val="100000"/>
              <a:buChar char="•"/>
            </a:pPr>
            <a:r>
              <a:rPr lang="en-US"/>
              <a:t>Consistency of access control lists:</a:t>
            </a:r>
            <a:endParaRPr/>
          </a:p>
          <a:p>
            <a:pPr marL="685800" lvl="1" indent="-228600" algn="l" rtl="0">
              <a:lnSpc>
                <a:spcPct val="90000"/>
              </a:lnSpc>
              <a:spcBef>
                <a:spcPts val="500"/>
              </a:spcBef>
              <a:spcAft>
                <a:spcPts val="0"/>
              </a:spcAft>
              <a:buClr>
                <a:schemeClr val="dk1"/>
              </a:buClr>
              <a:buSzPct val="100000"/>
              <a:buChar char="•"/>
            </a:pPr>
            <a:r>
              <a:rPr lang="en-US"/>
              <a:t>Multiple configuration sets</a:t>
            </a:r>
            <a:endParaRPr/>
          </a:p>
          <a:p>
            <a:pPr marL="685800" lvl="1" indent="-228600" algn="l" rtl="0">
              <a:lnSpc>
                <a:spcPct val="90000"/>
              </a:lnSpc>
              <a:spcBef>
                <a:spcPts val="500"/>
              </a:spcBef>
              <a:spcAft>
                <a:spcPts val="0"/>
              </a:spcAft>
              <a:buClr>
                <a:schemeClr val="dk1"/>
              </a:buClr>
              <a:buSzPct val="100000"/>
              <a:buChar char="•"/>
            </a:pPr>
            <a:r>
              <a:rPr lang="en-US"/>
              <a:t>Support for both data-oriented and task oriented access control</a:t>
            </a:r>
            <a:endParaRPr/>
          </a:p>
        </p:txBody>
      </p:sp>
      <p:sp>
        <p:nvSpPr>
          <p:cNvPr id="555" name="Google Shape;555;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72</a:t>
            </a:fld>
            <a:endParaRPr/>
          </a:p>
        </p:txBody>
      </p:sp>
      <p:pic>
        <p:nvPicPr>
          <p:cNvPr id="556" name="Google Shape;556;p52"/>
          <p:cNvPicPr preferRelativeResize="0"/>
          <p:nvPr/>
        </p:nvPicPr>
        <p:blipFill rotWithShape="1">
          <a:blip r:embed="rId3">
            <a:alphaModFix/>
          </a:blip>
          <a:srcRect/>
          <a:stretch/>
        </p:blipFill>
        <p:spPr>
          <a:xfrm>
            <a:off x="8610600" y="1356952"/>
            <a:ext cx="2971800" cy="495219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Device configuration and management</a:t>
            </a:r>
            <a:endParaRPr/>
          </a:p>
        </p:txBody>
      </p:sp>
      <p:sp>
        <p:nvSpPr>
          <p:cNvPr id="562" name="Google Shape;562;p53"/>
          <p:cNvSpPr txBox="1">
            <a:spLocks noGrp="1"/>
          </p:cNvSpPr>
          <p:nvPr>
            <p:ph type="body" idx="1"/>
          </p:nvPr>
        </p:nvSpPr>
        <p:spPr>
          <a:xfrm>
            <a:off x="838200" y="1825625"/>
            <a:ext cx="3980543"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NETCONF:</a:t>
            </a:r>
            <a:endParaRPr/>
          </a:p>
          <a:p>
            <a:pPr marL="685800" lvl="1" indent="-228600" algn="just" rtl="0">
              <a:lnSpc>
                <a:spcPct val="90000"/>
              </a:lnSpc>
              <a:spcBef>
                <a:spcPts val="500"/>
              </a:spcBef>
              <a:spcAft>
                <a:spcPts val="0"/>
              </a:spcAft>
              <a:buClr>
                <a:schemeClr val="dk1"/>
              </a:buClr>
              <a:buSzPts val="2400"/>
              <a:buChar char="•"/>
            </a:pPr>
            <a:r>
              <a:rPr lang="en-US"/>
              <a:t>Network Configuration Protocol (NETCONF) is a </a:t>
            </a:r>
            <a:r>
              <a:rPr lang="en-US" b="1"/>
              <a:t>session-based network management protocol</a:t>
            </a:r>
            <a:r>
              <a:rPr lang="en-US"/>
              <a:t>. </a:t>
            </a:r>
            <a:endParaRPr/>
          </a:p>
          <a:p>
            <a:pPr marL="685800" lvl="1" indent="-228600" algn="just" rtl="0">
              <a:lnSpc>
                <a:spcPct val="90000"/>
              </a:lnSpc>
              <a:spcBef>
                <a:spcPts val="500"/>
              </a:spcBef>
              <a:spcAft>
                <a:spcPts val="0"/>
              </a:spcAft>
              <a:buClr>
                <a:schemeClr val="dk1"/>
              </a:buClr>
              <a:buSzPts val="2400"/>
              <a:buChar char="•"/>
            </a:pPr>
            <a:r>
              <a:rPr lang="en-US"/>
              <a:t>NETCONF allows </a:t>
            </a:r>
            <a:r>
              <a:rPr lang="en-US" b="1"/>
              <a:t>retrieving state or configuration data and manipulating configuration data on network devices</a:t>
            </a:r>
            <a:endParaRPr b="1"/>
          </a:p>
        </p:txBody>
      </p:sp>
      <p:sp>
        <p:nvSpPr>
          <p:cNvPr id="564" name="Google Shape;564;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pic>
        <p:nvPicPr>
          <p:cNvPr id="565" name="Google Shape;565;p53"/>
          <p:cNvPicPr preferRelativeResize="0"/>
          <p:nvPr/>
        </p:nvPicPr>
        <p:blipFill rotWithShape="1">
          <a:blip r:embed="rId3">
            <a:alphaModFix/>
          </a:blip>
          <a:srcRect/>
          <a:stretch/>
        </p:blipFill>
        <p:spPr>
          <a:xfrm>
            <a:off x="4818744" y="2146424"/>
            <a:ext cx="7257142" cy="312260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4"/>
          <p:cNvSpPr txBox="1">
            <a:spLocks noGrp="1"/>
          </p:cNvSpPr>
          <p:nvPr>
            <p:ph type="title"/>
          </p:nvPr>
        </p:nvSpPr>
        <p:spPr>
          <a:xfrm>
            <a:off x="838200" y="0"/>
            <a:ext cx="10515600" cy="87085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Device configuration and management</a:t>
            </a:r>
            <a:endParaRPr dirty="0"/>
          </a:p>
        </p:txBody>
      </p:sp>
      <p:sp>
        <p:nvSpPr>
          <p:cNvPr id="571" name="Google Shape;571;p54"/>
          <p:cNvSpPr txBox="1">
            <a:spLocks noGrp="1"/>
          </p:cNvSpPr>
          <p:nvPr>
            <p:ph type="body" idx="1"/>
          </p:nvPr>
        </p:nvSpPr>
        <p:spPr>
          <a:xfrm>
            <a:off x="838200" y="1264919"/>
            <a:ext cx="5504541" cy="528102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ct val="100000"/>
              <a:buChar char="•"/>
            </a:pPr>
            <a:r>
              <a:rPr lang="en-US" dirty="0"/>
              <a:t>NETCONF:</a:t>
            </a:r>
            <a:endParaRPr dirty="0"/>
          </a:p>
          <a:p>
            <a:pPr marL="685800" lvl="1" indent="-228600" algn="just" rtl="0">
              <a:lnSpc>
                <a:spcPct val="90000"/>
              </a:lnSpc>
              <a:spcBef>
                <a:spcPts val="500"/>
              </a:spcBef>
              <a:spcAft>
                <a:spcPts val="0"/>
              </a:spcAft>
              <a:buClr>
                <a:schemeClr val="dk1"/>
              </a:buClr>
              <a:buSzPct val="100000"/>
              <a:buChar char="•"/>
            </a:pPr>
            <a:r>
              <a:rPr lang="en-US" dirty="0"/>
              <a:t>NETCONF works on </a:t>
            </a:r>
            <a:r>
              <a:rPr lang="en-US" b="1" dirty="0"/>
              <a:t>SSH transport protocol.</a:t>
            </a:r>
            <a:endParaRPr dirty="0"/>
          </a:p>
          <a:p>
            <a:pPr marL="685800" lvl="1" indent="-228600" algn="just" rtl="0">
              <a:lnSpc>
                <a:spcPct val="90000"/>
              </a:lnSpc>
              <a:spcBef>
                <a:spcPts val="500"/>
              </a:spcBef>
              <a:spcAft>
                <a:spcPts val="0"/>
              </a:spcAft>
              <a:buClr>
                <a:schemeClr val="dk1"/>
              </a:buClr>
              <a:buSzPct val="100000"/>
              <a:buChar char="•"/>
            </a:pPr>
            <a:r>
              <a:rPr lang="en-US" b="1" dirty="0"/>
              <a:t>Transport layer provides end-to-end connectivity</a:t>
            </a:r>
            <a:r>
              <a:rPr lang="en-US" dirty="0"/>
              <a:t> and </a:t>
            </a:r>
            <a:r>
              <a:rPr lang="en-US" b="1" dirty="0"/>
              <a:t>ensure reliable delivery of messages.</a:t>
            </a:r>
            <a:endParaRPr dirty="0"/>
          </a:p>
          <a:p>
            <a:pPr marL="685800" lvl="1" indent="-228600" algn="just" rtl="0">
              <a:lnSpc>
                <a:spcPct val="90000"/>
              </a:lnSpc>
              <a:spcBef>
                <a:spcPts val="500"/>
              </a:spcBef>
              <a:spcAft>
                <a:spcPts val="0"/>
              </a:spcAft>
              <a:buClr>
                <a:schemeClr val="dk1"/>
              </a:buClr>
              <a:buSzPct val="100000"/>
              <a:buChar char="•"/>
            </a:pPr>
            <a:r>
              <a:rPr lang="en-US" dirty="0"/>
              <a:t>NETCONF </a:t>
            </a:r>
            <a:r>
              <a:rPr lang="en-US" b="1" dirty="0"/>
              <a:t>uses XML-encoded Remote Procedure Calls (RPCs) for framing request and response messages.</a:t>
            </a:r>
            <a:endParaRPr dirty="0"/>
          </a:p>
          <a:p>
            <a:pPr marL="685800" lvl="1" indent="-228600" algn="just" rtl="0">
              <a:lnSpc>
                <a:spcPct val="90000"/>
              </a:lnSpc>
              <a:spcBef>
                <a:spcPts val="500"/>
              </a:spcBef>
              <a:spcAft>
                <a:spcPts val="0"/>
              </a:spcAft>
              <a:buClr>
                <a:schemeClr val="dk1"/>
              </a:buClr>
              <a:buSzPct val="100000"/>
              <a:buChar char="•"/>
            </a:pPr>
            <a:r>
              <a:rPr lang="en-US" dirty="0"/>
              <a:t>The </a:t>
            </a:r>
            <a:r>
              <a:rPr lang="en-US" b="1" dirty="0"/>
              <a:t>RPC layer provides mechanism for encoding of RPC calls and notifications</a:t>
            </a:r>
            <a:r>
              <a:rPr lang="en-US" b="1" dirty="0" smtClean="0"/>
              <a:t>.</a:t>
            </a:r>
          </a:p>
        </p:txBody>
      </p:sp>
      <p:sp>
        <p:nvSpPr>
          <p:cNvPr id="573" name="Google Shape;57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dirty="0"/>
          </a:p>
        </p:txBody>
      </p:sp>
      <p:pic>
        <p:nvPicPr>
          <p:cNvPr id="574" name="Google Shape;574;p54"/>
          <p:cNvPicPr preferRelativeResize="0"/>
          <p:nvPr/>
        </p:nvPicPr>
        <p:blipFill rotWithShape="1">
          <a:blip r:embed="rId3">
            <a:alphaModFix/>
          </a:blip>
          <a:srcRect/>
          <a:stretch/>
        </p:blipFill>
        <p:spPr>
          <a:xfrm>
            <a:off x="6342742" y="1264920"/>
            <a:ext cx="5733143" cy="437388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configuration and management</a:t>
            </a:r>
          </a:p>
        </p:txBody>
      </p:sp>
      <p:sp>
        <p:nvSpPr>
          <p:cNvPr id="3" name="Text Placeholder 2"/>
          <p:cNvSpPr>
            <a:spLocks noGrp="1"/>
          </p:cNvSpPr>
          <p:nvPr>
            <p:ph type="body" idx="1"/>
          </p:nvPr>
        </p:nvSpPr>
        <p:spPr/>
        <p:txBody>
          <a:bodyPr/>
          <a:lstStyle/>
          <a:p>
            <a:pPr marL="685800" lvl="1" indent="-228600" algn="just">
              <a:buSzPct val="100000"/>
            </a:pPr>
            <a:r>
              <a:rPr lang="en-US" dirty="0"/>
              <a:t>NETCONF </a:t>
            </a:r>
            <a:r>
              <a:rPr lang="en-US" b="1" dirty="0"/>
              <a:t>provides various operations to retrieve and edit configuration data from network devices.</a:t>
            </a:r>
            <a:endParaRPr lang="en-US" dirty="0"/>
          </a:p>
          <a:p>
            <a:pPr marL="685800" lvl="1" indent="-228600" algn="just">
              <a:buSzPct val="100000"/>
            </a:pPr>
            <a:r>
              <a:rPr lang="en-US" dirty="0"/>
              <a:t>The </a:t>
            </a:r>
            <a:r>
              <a:rPr lang="en-US" b="1" dirty="0"/>
              <a:t>Content Layer consists of configuration and state data which is XML-encoded.</a:t>
            </a:r>
            <a:endParaRPr lang="en-US" dirty="0"/>
          </a:p>
          <a:p>
            <a:pPr marL="685800" lvl="1" indent="-228600" algn="just">
              <a:buSzPct val="100000"/>
            </a:pPr>
            <a:r>
              <a:rPr lang="en-US" dirty="0"/>
              <a:t>The </a:t>
            </a:r>
            <a:r>
              <a:rPr lang="en-US" b="1" dirty="0"/>
              <a:t>schema of the configuration and state data is defined in a data modeling language called YANG.</a:t>
            </a:r>
            <a:endParaRPr lang="en-US" dirty="0"/>
          </a:p>
          <a:p>
            <a:pPr marL="685800" lvl="1" indent="-228600" algn="just">
              <a:buSzPct val="100000"/>
            </a:pPr>
            <a:r>
              <a:rPr lang="en-US" dirty="0"/>
              <a:t>NETCONF </a:t>
            </a:r>
            <a:r>
              <a:rPr lang="en-US" b="1" dirty="0"/>
              <a:t>provides a clear separation of the configuration and state data.</a:t>
            </a:r>
            <a:endParaRPr lang="en-US" dirty="0"/>
          </a:p>
          <a:p>
            <a:pPr marL="685800" lvl="1" indent="-228600" algn="just">
              <a:buSzPct val="100000"/>
            </a:pPr>
            <a:r>
              <a:rPr lang="en-US" dirty="0"/>
              <a:t>The </a:t>
            </a:r>
            <a:r>
              <a:rPr lang="en-US" b="1" dirty="0"/>
              <a:t>configuration data resides within a NETCONF configuration data store on the server.</a:t>
            </a:r>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spTree>
    <p:extLst>
      <p:ext uri="{BB962C8B-B14F-4D97-AF65-F5344CB8AC3E}">
        <p14:creationId xmlns:p14="http://schemas.microsoft.com/office/powerpoint/2010/main" val="8737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Device configuration and management</a:t>
            </a:r>
            <a:endParaRPr/>
          </a:p>
        </p:txBody>
      </p:sp>
      <p:sp>
        <p:nvSpPr>
          <p:cNvPr id="580" name="Google Shape;580;p55"/>
          <p:cNvSpPr txBox="1">
            <a:spLocks noGrp="1"/>
          </p:cNvSpPr>
          <p:nvPr>
            <p:ph type="body" idx="1"/>
          </p:nvPr>
        </p:nvSpPr>
        <p:spPr>
          <a:xfrm>
            <a:off x="838200" y="1825625"/>
            <a:ext cx="10686143"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en-US"/>
              <a:t>YANG:</a:t>
            </a:r>
            <a:endParaRPr/>
          </a:p>
          <a:p>
            <a:pPr marL="685800" lvl="1" indent="-228600" algn="just" rtl="0">
              <a:lnSpc>
                <a:spcPct val="90000"/>
              </a:lnSpc>
              <a:spcBef>
                <a:spcPts val="500"/>
              </a:spcBef>
              <a:spcAft>
                <a:spcPts val="0"/>
              </a:spcAft>
              <a:buClr>
                <a:schemeClr val="dk1"/>
              </a:buClr>
              <a:buSzPct val="100000"/>
              <a:buChar char="•"/>
            </a:pPr>
            <a:r>
              <a:rPr lang="en-US"/>
              <a:t>YANG is a </a:t>
            </a:r>
            <a:r>
              <a:rPr lang="en-US" b="1"/>
              <a:t>data modeling language used to model configuration and state data manipulated by the NETCONF protocol</a:t>
            </a:r>
            <a:endParaRPr/>
          </a:p>
          <a:p>
            <a:pPr marL="685800" lvl="1" indent="-228600" algn="just" rtl="0">
              <a:lnSpc>
                <a:spcPct val="90000"/>
              </a:lnSpc>
              <a:spcBef>
                <a:spcPts val="500"/>
              </a:spcBef>
              <a:spcAft>
                <a:spcPts val="0"/>
              </a:spcAft>
              <a:buClr>
                <a:schemeClr val="dk1"/>
              </a:buClr>
              <a:buSzPct val="100000"/>
              <a:buChar char="•"/>
            </a:pPr>
            <a:r>
              <a:rPr lang="en-US"/>
              <a:t>YANG </a:t>
            </a:r>
            <a:r>
              <a:rPr lang="en-US" b="1"/>
              <a:t>modules contain the definitions of the configuration data, state data, RPC calls </a:t>
            </a:r>
            <a:r>
              <a:rPr lang="en-US"/>
              <a:t>that can </a:t>
            </a:r>
            <a:r>
              <a:rPr lang="en-US" b="1"/>
              <a:t>be issued and the format of the notifications</a:t>
            </a:r>
            <a:r>
              <a:rPr lang="en-US"/>
              <a:t>.</a:t>
            </a:r>
            <a:endParaRPr/>
          </a:p>
          <a:p>
            <a:pPr marL="685800" lvl="1" indent="-228600" algn="just" rtl="0">
              <a:lnSpc>
                <a:spcPct val="90000"/>
              </a:lnSpc>
              <a:spcBef>
                <a:spcPts val="500"/>
              </a:spcBef>
              <a:spcAft>
                <a:spcPts val="0"/>
              </a:spcAft>
              <a:buClr>
                <a:schemeClr val="dk1"/>
              </a:buClr>
              <a:buSzPct val="100000"/>
              <a:buChar char="•"/>
            </a:pPr>
            <a:r>
              <a:rPr lang="en-US"/>
              <a:t>YANG </a:t>
            </a:r>
            <a:r>
              <a:rPr lang="en-US" b="1"/>
              <a:t>modules defines the data exchanged between the NETCONF client and server.</a:t>
            </a:r>
            <a:endParaRPr/>
          </a:p>
          <a:p>
            <a:pPr marL="685800" lvl="1" indent="-228600" algn="just" rtl="0">
              <a:lnSpc>
                <a:spcPct val="90000"/>
              </a:lnSpc>
              <a:spcBef>
                <a:spcPts val="500"/>
              </a:spcBef>
              <a:spcAft>
                <a:spcPts val="0"/>
              </a:spcAft>
              <a:buClr>
                <a:schemeClr val="dk1"/>
              </a:buClr>
              <a:buSzPct val="100000"/>
              <a:buChar char="•"/>
            </a:pPr>
            <a:r>
              <a:rPr lang="en-US"/>
              <a:t>A </a:t>
            </a:r>
            <a:r>
              <a:rPr lang="en-US" b="1"/>
              <a:t>module comprises of a number of 'leaf' nodes which are organized into a hierarchical tree structure</a:t>
            </a:r>
            <a:r>
              <a:rPr lang="en-US"/>
              <a:t>.</a:t>
            </a:r>
            <a:endParaRPr/>
          </a:p>
          <a:p>
            <a:pPr marL="685800" lvl="1" indent="-228600" algn="just" rtl="0">
              <a:lnSpc>
                <a:spcPct val="90000"/>
              </a:lnSpc>
              <a:spcBef>
                <a:spcPts val="500"/>
              </a:spcBef>
              <a:spcAft>
                <a:spcPts val="0"/>
              </a:spcAft>
              <a:buClr>
                <a:schemeClr val="dk1"/>
              </a:buClr>
              <a:buSzPct val="100000"/>
              <a:buChar char="•"/>
            </a:pPr>
            <a:r>
              <a:rPr lang="en-US"/>
              <a:t>The </a:t>
            </a:r>
            <a:r>
              <a:rPr lang="en-US" b="1"/>
              <a:t>'leaf' nodes are specified using the 'leaf' or 'leaf-list' constructs.</a:t>
            </a:r>
            <a:endParaRPr/>
          </a:p>
          <a:p>
            <a:pPr marL="685800" lvl="1" indent="-228600" algn="just" rtl="0">
              <a:lnSpc>
                <a:spcPct val="90000"/>
              </a:lnSpc>
              <a:spcBef>
                <a:spcPts val="500"/>
              </a:spcBef>
              <a:spcAft>
                <a:spcPts val="0"/>
              </a:spcAft>
              <a:buClr>
                <a:schemeClr val="dk1"/>
              </a:buClr>
              <a:buSzPct val="100000"/>
              <a:buChar char="•"/>
            </a:pPr>
            <a:r>
              <a:rPr lang="en-US" b="1"/>
              <a:t>Leaf nodes are organized using 'container' or 'list' constructs</a:t>
            </a:r>
            <a:r>
              <a:rPr lang="en-US"/>
              <a:t>.</a:t>
            </a:r>
            <a:endParaRPr/>
          </a:p>
          <a:p>
            <a:pPr marL="685800" lvl="1" indent="-228600" algn="just" rtl="0">
              <a:lnSpc>
                <a:spcPct val="90000"/>
              </a:lnSpc>
              <a:spcBef>
                <a:spcPts val="500"/>
              </a:spcBef>
              <a:spcAft>
                <a:spcPts val="0"/>
              </a:spcAft>
              <a:buClr>
                <a:schemeClr val="dk1"/>
              </a:buClr>
              <a:buSzPct val="100000"/>
              <a:buChar char="•"/>
            </a:pPr>
            <a:r>
              <a:rPr lang="en-US"/>
              <a:t>A YANG module can </a:t>
            </a:r>
            <a:r>
              <a:rPr lang="en-US" b="1"/>
              <a:t>import definitions from other modules</a:t>
            </a:r>
            <a:r>
              <a:rPr lang="en-US"/>
              <a:t>.</a:t>
            </a:r>
            <a:endParaRPr/>
          </a:p>
          <a:p>
            <a:pPr marL="685800" lvl="1" indent="-228600" algn="just" rtl="0">
              <a:lnSpc>
                <a:spcPct val="90000"/>
              </a:lnSpc>
              <a:spcBef>
                <a:spcPts val="500"/>
              </a:spcBef>
              <a:spcAft>
                <a:spcPts val="0"/>
              </a:spcAft>
              <a:buClr>
                <a:schemeClr val="dk1"/>
              </a:buClr>
              <a:buSzPct val="100000"/>
              <a:buChar char="•"/>
            </a:pPr>
            <a:r>
              <a:rPr lang="en-US" b="1"/>
              <a:t>Constraints can be defined on the data nodes</a:t>
            </a:r>
            <a:r>
              <a:rPr lang="en-US"/>
              <a:t>, e.g. allowed values.</a:t>
            </a:r>
            <a:endParaRPr/>
          </a:p>
          <a:p>
            <a:pPr marL="685800" lvl="1" indent="-228600" algn="just" rtl="0">
              <a:lnSpc>
                <a:spcPct val="90000"/>
              </a:lnSpc>
              <a:spcBef>
                <a:spcPts val="500"/>
              </a:spcBef>
              <a:spcAft>
                <a:spcPts val="0"/>
              </a:spcAft>
              <a:buClr>
                <a:schemeClr val="dk1"/>
              </a:buClr>
              <a:buSzPct val="100000"/>
              <a:buChar char="•"/>
            </a:pPr>
            <a:r>
              <a:rPr lang="en-US"/>
              <a:t>YANG can </a:t>
            </a:r>
            <a:r>
              <a:rPr lang="en-US" b="1"/>
              <a:t>model both configuration data and state data using the 'config' statement</a:t>
            </a:r>
            <a:r>
              <a:rPr lang="en-US"/>
              <a:t>.</a:t>
            </a:r>
            <a:endParaRPr/>
          </a:p>
        </p:txBody>
      </p:sp>
      <p:sp>
        <p:nvSpPr>
          <p:cNvPr id="582" name="Google Shape;58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6"/>
          <p:cNvSpPr txBox="1">
            <a:spLocks noGrp="1"/>
          </p:cNvSpPr>
          <p:nvPr>
            <p:ph type="title"/>
          </p:nvPr>
        </p:nvSpPr>
        <p:spPr>
          <a:xfrm>
            <a:off x="823686" y="-3374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Exchange information in real time without human intervention</a:t>
            </a:r>
            <a:endParaRPr dirty="0"/>
          </a:p>
        </p:txBody>
      </p:sp>
      <p:sp>
        <p:nvSpPr>
          <p:cNvPr id="588" name="Google Shape;588;p56"/>
          <p:cNvSpPr txBox="1">
            <a:spLocks noGrp="1"/>
          </p:cNvSpPr>
          <p:nvPr>
            <p:ph type="body" idx="1"/>
          </p:nvPr>
        </p:nvSpPr>
        <p:spPr>
          <a:xfrm>
            <a:off x="838199" y="1825625"/>
            <a:ext cx="6966142"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dirty="0"/>
              <a:t>M2M:</a:t>
            </a:r>
            <a:endParaRPr dirty="0"/>
          </a:p>
          <a:p>
            <a:pPr marL="228600" lvl="0" indent="-228600" algn="just" rtl="0">
              <a:lnSpc>
                <a:spcPct val="90000"/>
              </a:lnSpc>
              <a:spcBef>
                <a:spcPts val="1000"/>
              </a:spcBef>
              <a:spcAft>
                <a:spcPts val="0"/>
              </a:spcAft>
              <a:buClr>
                <a:schemeClr val="dk1"/>
              </a:buClr>
              <a:buSzPts val="2800"/>
              <a:buChar char="•"/>
            </a:pPr>
            <a:r>
              <a:rPr lang="en-US" dirty="0"/>
              <a:t>Field Bus System and Industrial Ethernet:</a:t>
            </a:r>
            <a:endParaRPr dirty="0"/>
          </a:p>
          <a:p>
            <a:pPr marL="228600" lvl="0" indent="-228600" algn="just" rtl="0">
              <a:lnSpc>
                <a:spcPct val="90000"/>
              </a:lnSpc>
              <a:spcBef>
                <a:spcPts val="1000"/>
              </a:spcBef>
              <a:spcAft>
                <a:spcPts val="0"/>
              </a:spcAft>
              <a:buClr>
                <a:schemeClr val="dk1"/>
              </a:buClr>
              <a:buSzPts val="2800"/>
              <a:buChar char="•"/>
            </a:pPr>
            <a:r>
              <a:rPr lang="en-US" dirty="0"/>
              <a:t>Data Distribution Service (DDS):</a:t>
            </a:r>
            <a:endParaRPr dirty="0"/>
          </a:p>
          <a:p>
            <a:pPr marL="228600" lvl="0" indent="-228600" algn="just" rtl="0">
              <a:lnSpc>
                <a:spcPct val="90000"/>
              </a:lnSpc>
              <a:spcBef>
                <a:spcPts val="1000"/>
              </a:spcBef>
              <a:spcAft>
                <a:spcPts val="0"/>
              </a:spcAft>
              <a:buClr>
                <a:schemeClr val="dk1"/>
              </a:buClr>
              <a:buSzPts val="2800"/>
              <a:buChar char="•"/>
            </a:pPr>
            <a:r>
              <a:rPr lang="en-US" dirty="0"/>
              <a:t>OPC Unified Architecture:</a:t>
            </a:r>
            <a:endParaRPr dirty="0"/>
          </a:p>
          <a:p>
            <a:pPr marL="0" lvl="0" indent="0" algn="just" rtl="0">
              <a:lnSpc>
                <a:spcPct val="90000"/>
              </a:lnSpc>
              <a:spcBef>
                <a:spcPts val="1000"/>
              </a:spcBef>
              <a:spcAft>
                <a:spcPts val="0"/>
              </a:spcAft>
              <a:buClr>
                <a:schemeClr val="dk1"/>
              </a:buClr>
              <a:buSzPts val="2800"/>
              <a:buNone/>
            </a:pPr>
            <a:endParaRPr dirty="0"/>
          </a:p>
        </p:txBody>
      </p:sp>
      <p:sp>
        <p:nvSpPr>
          <p:cNvPr id="590" name="Google Shape;59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Exchange information in real time without human intervention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 y="1838324"/>
            <a:ext cx="10439400" cy="421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7989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 y="472440"/>
            <a:ext cx="11049000" cy="591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440680" y="1402080"/>
            <a:ext cx="1402080" cy="335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271343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Study of RF </a:t>
            </a:r>
            <a:endParaRPr/>
          </a:p>
        </p:txBody>
      </p:sp>
      <p:sp>
        <p:nvSpPr>
          <p:cNvPr id="140" name="Google Shape;14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RFID advantages over bar-codes</a:t>
            </a:r>
            <a:endParaRPr/>
          </a:p>
          <a:p>
            <a:pPr marL="685800" lvl="1" indent="-228600" algn="just" rtl="0">
              <a:lnSpc>
                <a:spcPct val="90000"/>
              </a:lnSpc>
              <a:spcBef>
                <a:spcPts val="500"/>
              </a:spcBef>
              <a:spcAft>
                <a:spcPts val="0"/>
              </a:spcAft>
              <a:buClr>
                <a:schemeClr val="dk1"/>
              </a:buClr>
              <a:buSzPts val="2400"/>
              <a:buChar char="•"/>
            </a:pPr>
            <a:r>
              <a:rPr lang="en-US"/>
              <a:t>No line of sight required for reading</a:t>
            </a:r>
            <a:endParaRPr/>
          </a:p>
          <a:p>
            <a:pPr marL="685800" lvl="1" indent="-228600" algn="just" rtl="0">
              <a:lnSpc>
                <a:spcPct val="90000"/>
              </a:lnSpc>
              <a:spcBef>
                <a:spcPts val="500"/>
              </a:spcBef>
              <a:spcAft>
                <a:spcPts val="0"/>
              </a:spcAft>
              <a:buClr>
                <a:schemeClr val="dk1"/>
              </a:buClr>
              <a:buSzPts val="2400"/>
              <a:buChar char="•"/>
            </a:pPr>
            <a:r>
              <a:rPr lang="en-US"/>
              <a:t>Multiple items can be read with a single scan</a:t>
            </a:r>
            <a:endParaRPr/>
          </a:p>
          <a:p>
            <a:pPr marL="685800" lvl="1" indent="-228600" algn="just" rtl="0">
              <a:lnSpc>
                <a:spcPct val="90000"/>
              </a:lnSpc>
              <a:spcBef>
                <a:spcPts val="500"/>
              </a:spcBef>
              <a:spcAft>
                <a:spcPts val="0"/>
              </a:spcAft>
              <a:buClr>
                <a:schemeClr val="dk1"/>
              </a:buClr>
              <a:buSzPts val="2400"/>
              <a:buChar char="•"/>
            </a:pPr>
            <a:r>
              <a:rPr lang="en-US"/>
              <a:t>Each tag can carry a lot of data (read/write)</a:t>
            </a:r>
            <a:endParaRPr/>
          </a:p>
          <a:p>
            <a:pPr marL="685800" lvl="1" indent="-228600" algn="just" rtl="0">
              <a:lnSpc>
                <a:spcPct val="90000"/>
              </a:lnSpc>
              <a:spcBef>
                <a:spcPts val="500"/>
              </a:spcBef>
              <a:spcAft>
                <a:spcPts val="0"/>
              </a:spcAft>
              <a:buClr>
                <a:schemeClr val="dk1"/>
              </a:buClr>
              <a:buSzPts val="2400"/>
              <a:buChar char="•"/>
            </a:pPr>
            <a:r>
              <a:rPr lang="en-US"/>
              <a:t>Individual items identified and not just the category</a:t>
            </a:r>
            <a:endParaRPr/>
          </a:p>
          <a:p>
            <a:pPr marL="685800" lvl="1" indent="-228600" algn="just" rtl="0">
              <a:lnSpc>
                <a:spcPct val="90000"/>
              </a:lnSpc>
              <a:spcBef>
                <a:spcPts val="500"/>
              </a:spcBef>
              <a:spcAft>
                <a:spcPts val="0"/>
              </a:spcAft>
              <a:buClr>
                <a:schemeClr val="dk1"/>
              </a:buClr>
              <a:buSzPts val="2400"/>
              <a:buChar char="•"/>
            </a:pPr>
            <a:r>
              <a:rPr lang="en-US"/>
              <a:t>Passive tags have a virtually unlimited lifetime</a:t>
            </a:r>
            <a:endParaRPr/>
          </a:p>
          <a:p>
            <a:pPr marL="685800" lvl="1" indent="-228600" algn="just" rtl="0">
              <a:lnSpc>
                <a:spcPct val="90000"/>
              </a:lnSpc>
              <a:spcBef>
                <a:spcPts val="500"/>
              </a:spcBef>
              <a:spcAft>
                <a:spcPts val="0"/>
              </a:spcAft>
              <a:buClr>
                <a:schemeClr val="dk1"/>
              </a:buClr>
              <a:buSzPts val="2400"/>
              <a:buChar char="•"/>
            </a:pPr>
            <a:r>
              <a:rPr lang="en-US"/>
              <a:t>Active tags can be read from great distances</a:t>
            </a:r>
            <a:endParaRPr/>
          </a:p>
          <a:p>
            <a:pPr marL="685800" lvl="1" indent="-228600" algn="just" rtl="0">
              <a:lnSpc>
                <a:spcPct val="90000"/>
              </a:lnSpc>
              <a:spcBef>
                <a:spcPts val="500"/>
              </a:spcBef>
              <a:spcAft>
                <a:spcPts val="0"/>
              </a:spcAft>
              <a:buClr>
                <a:schemeClr val="dk1"/>
              </a:buClr>
              <a:buSzPts val="2400"/>
              <a:buChar char="•"/>
            </a:pPr>
            <a:r>
              <a:rPr lang="en-US"/>
              <a:t>Can be combined with barcode technology</a:t>
            </a:r>
            <a:endParaRPr/>
          </a:p>
        </p:txBody>
      </p:sp>
      <p:sp>
        <p:nvSpPr>
          <p:cNvPr id="142" name="Google Shape;14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title"/>
          </p:nvPr>
        </p:nvSpPr>
        <p:spPr>
          <a:xfrm>
            <a:off x="838200" y="1"/>
            <a:ext cx="10515600" cy="812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err="1"/>
              <a:t>IoT</a:t>
            </a:r>
            <a:r>
              <a:rPr lang="en-US" dirty="0"/>
              <a:t> Protocols</a:t>
            </a:r>
            <a:endParaRPr dirty="0"/>
          </a:p>
        </p:txBody>
      </p:sp>
      <p:sp>
        <p:nvSpPr>
          <p:cNvPr id="596" name="Google Shape;596;p57"/>
          <p:cNvSpPr txBox="1">
            <a:spLocks noGrp="1"/>
          </p:cNvSpPr>
          <p:nvPr>
            <p:ph type="body" idx="1"/>
          </p:nvPr>
        </p:nvSpPr>
        <p:spPr>
          <a:xfrm>
            <a:off x="838199" y="1465943"/>
            <a:ext cx="5402943" cy="489040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Link Layer </a:t>
            </a:r>
            <a:endParaRPr/>
          </a:p>
          <a:p>
            <a:pPr marL="228600" lvl="0" indent="-228600" algn="l" rtl="0">
              <a:lnSpc>
                <a:spcPct val="90000"/>
              </a:lnSpc>
              <a:spcBef>
                <a:spcPts val="1000"/>
              </a:spcBef>
              <a:spcAft>
                <a:spcPts val="0"/>
              </a:spcAft>
              <a:buClr>
                <a:schemeClr val="dk1"/>
              </a:buClr>
              <a:buSzPts val="2800"/>
              <a:buChar char="•"/>
            </a:pPr>
            <a:r>
              <a:rPr lang="en-US"/>
              <a:t>Network/Internet Layer </a:t>
            </a:r>
            <a:endParaRPr/>
          </a:p>
          <a:p>
            <a:pPr marL="228600" lvl="0" indent="-228600" algn="l" rtl="0">
              <a:lnSpc>
                <a:spcPct val="90000"/>
              </a:lnSpc>
              <a:spcBef>
                <a:spcPts val="1000"/>
              </a:spcBef>
              <a:spcAft>
                <a:spcPts val="0"/>
              </a:spcAft>
              <a:buClr>
                <a:schemeClr val="dk1"/>
              </a:buClr>
              <a:buSzPts val="2800"/>
              <a:buChar char="•"/>
            </a:pPr>
            <a:r>
              <a:rPr lang="en-US"/>
              <a:t>Transport Layer </a:t>
            </a:r>
            <a:endParaRPr/>
          </a:p>
          <a:p>
            <a:pPr marL="228600" lvl="0" indent="-228600" algn="l" rtl="0">
              <a:lnSpc>
                <a:spcPct val="90000"/>
              </a:lnSpc>
              <a:spcBef>
                <a:spcPts val="1000"/>
              </a:spcBef>
              <a:spcAft>
                <a:spcPts val="0"/>
              </a:spcAft>
              <a:buClr>
                <a:schemeClr val="dk1"/>
              </a:buClr>
              <a:buSzPts val="2800"/>
              <a:buChar char="•"/>
            </a:pPr>
            <a:r>
              <a:rPr lang="en-US"/>
              <a:t>Application Layer</a:t>
            </a:r>
            <a:endParaRPr/>
          </a:p>
        </p:txBody>
      </p:sp>
      <p:sp>
        <p:nvSpPr>
          <p:cNvPr id="598" name="Google Shape;598;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pic>
        <p:nvPicPr>
          <p:cNvPr id="599" name="Google Shape;599;p57"/>
          <p:cNvPicPr preferRelativeResize="0"/>
          <p:nvPr/>
        </p:nvPicPr>
        <p:blipFill rotWithShape="1">
          <a:blip r:embed="rId3">
            <a:alphaModFix/>
          </a:blip>
          <a:srcRect/>
          <a:stretch/>
        </p:blipFill>
        <p:spPr>
          <a:xfrm>
            <a:off x="4922520" y="812801"/>
            <a:ext cx="7225337" cy="564117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8"/>
          <p:cNvSpPr txBox="1">
            <a:spLocks noGrp="1"/>
          </p:cNvSpPr>
          <p:nvPr>
            <p:ph type="title"/>
          </p:nvPr>
        </p:nvSpPr>
        <p:spPr>
          <a:xfrm>
            <a:off x="838200" y="1"/>
            <a:ext cx="10515600" cy="812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IoT Protocols</a:t>
            </a:r>
            <a:endParaRPr/>
          </a:p>
        </p:txBody>
      </p:sp>
      <p:sp>
        <p:nvSpPr>
          <p:cNvPr id="605" name="Google Shape;605;p58"/>
          <p:cNvSpPr txBox="1">
            <a:spLocks noGrp="1"/>
          </p:cNvSpPr>
          <p:nvPr>
            <p:ph type="body" idx="1"/>
          </p:nvPr>
        </p:nvSpPr>
        <p:spPr>
          <a:xfrm>
            <a:off x="838199" y="624114"/>
            <a:ext cx="5402943" cy="5732236"/>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en-US"/>
              <a:t>Link Layer:</a:t>
            </a:r>
            <a:endParaRPr/>
          </a:p>
          <a:p>
            <a:pPr marL="685800" lvl="1" indent="-228600" algn="just" rtl="0">
              <a:lnSpc>
                <a:spcPct val="90000"/>
              </a:lnSpc>
              <a:spcBef>
                <a:spcPts val="500"/>
              </a:spcBef>
              <a:spcAft>
                <a:spcPts val="0"/>
              </a:spcAft>
              <a:buClr>
                <a:schemeClr val="dk1"/>
              </a:buClr>
              <a:buSzPct val="100000"/>
              <a:buChar char="•"/>
            </a:pPr>
            <a:r>
              <a:rPr lang="en-US"/>
              <a:t>802.3 – Ethernet:</a:t>
            </a:r>
            <a:endParaRPr/>
          </a:p>
          <a:p>
            <a:pPr marL="1143000" lvl="2" indent="-228600" algn="just" rtl="0">
              <a:lnSpc>
                <a:spcPct val="90000"/>
              </a:lnSpc>
              <a:spcBef>
                <a:spcPts val="500"/>
              </a:spcBef>
              <a:spcAft>
                <a:spcPts val="0"/>
              </a:spcAft>
              <a:buClr>
                <a:schemeClr val="dk1"/>
              </a:buClr>
              <a:buSzPct val="100000"/>
              <a:buChar char="•"/>
            </a:pPr>
            <a:r>
              <a:rPr lang="en-US"/>
              <a:t>Used for wired medium</a:t>
            </a:r>
            <a:endParaRPr/>
          </a:p>
          <a:p>
            <a:pPr marL="1143000" lvl="2" indent="-228600" algn="just" rtl="0">
              <a:lnSpc>
                <a:spcPct val="90000"/>
              </a:lnSpc>
              <a:spcBef>
                <a:spcPts val="500"/>
              </a:spcBef>
              <a:spcAft>
                <a:spcPts val="0"/>
              </a:spcAft>
              <a:buClr>
                <a:schemeClr val="dk1"/>
              </a:buClr>
              <a:buSzPct val="100000"/>
              <a:buChar char="•"/>
            </a:pPr>
            <a:r>
              <a:rPr lang="en-US"/>
              <a:t>Basic version run at 10 Mbps</a:t>
            </a:r>
            <a:endParaRPr/>
          </a:p>
          <a:p>
            <a:pPr marL="685800" lvl="1" indent="-228600" algn="just" rtl="0">
              <a:lnSpc>
                <a:spcPct val="90000"/>
              </a:lnSpc>
              <a:spcBef>
                <a:spcPts val="500"/>
              </a:spcBef>
              <a:spcAft>
                <a:spcPts val="0"/>
              </a:spcAft>
              <a:buClr>
                <a:schemeClr val="dk1"/>
              </a:buClr>
              <a:buSzPct val="100000"/>
              <a:buChar char="•"/>
            </a:pPr>
            <a:r>
              <a:rPr lang="en-US"/>
              <a:t>802.11 – WiFi :</a:t>
            </a:r>
            <a:endParaRPr/>
          </a:p>
          <a:p>
            <a:pPr marL="1143000" lvl="2" indent="-228600" algn="just" rtl="0">
              <a:lnSpc>
                <a:spcPct val="90000"/>
              </a:lnSpc>
              <a:spcBef>
                <a:spcPts val="500"/>
              </a:spcBef>
              <a:spcAft>
                <a:spcPts val="0"/>
              </a:spcAft>
              <a:buClr>
                <a:schemeClr val="dk1"/>
              </a:buClr>
              <a:buSzPct val="100000"/>
              <a:buChar char="•"/>
            </a:pPr>
            <a:r>
              <a:rPr lang="en-US"/>
              <a:t>Air interface between wireless client and a base station</a:t>
            </a:r>
            <a:endParaRPr/>
          </a:p>
          <a:p>
            <a:pPr marL="1143000" lvl="2" indent="-228600" algn="just" rtl="0">
              <a:lnSpc>
                <a:spcPct val="90000"/>
              </a:lnSpc>
              <a:spcBef>
                <a:spcPts val="500"/>
              </a:spcBef>
              <a:spcAft>
                <a:spcPts val="0"/>
              </a:spcAft>
              <a:buClr>
                <a:schemeClr val="dk1"/>
              </a:buClr>
              <a:buSzPct val="100000"/>
              <a:buChar char="•"/>
            </a:pPr>
            <a:r>
              <a:rPr lang="en-US"/>
              <a:t>used to create small networks and used to connect printers, conmputers, gaming consoles</a:t>
            </a:r>
            <a:endParaRPr/>
          </a:p>
          <a:p>
            <a:pPr marL="685800" lvl="1" indent="-228600" algn="just" rtl="0">
              <a:lnSpc>
                <a:spcPct val="90000"/>
              </a:lnSpc>
              <a:spcBef>
                <a:spcPts val="500"/>
              </a:spcBef>
              <a:spcAft>
                <a:spcPts val="0"/>
              </a:spcAft>
              <a:buClr>
                <a:schemeClr val="dk1"/>
              </a:buClr>
              <a:buSzPct val="100000"/>
              <a:buChar char="•"/>
            </a:pPr>
            <a:r>
              <a:rPr lang="en-US"/>
              <a:t>802.16 – WiMax:</a:t>
            </a:r>
            <a:endParaRPr/>
          </a:p>
          <a:p>
            <a:pPr marL="1143000" lvl="2" indent="-228600" algn="just" rtl="0">
              <a:lnSpc>
                <a:spcPct val="90000"/>
              </a:lnSpc>
              <a:spcBef>
                <a:spcPts val="500"/>
              </a:spcBef>
              <a:spcAft>
                <a:spcPts val="0"/>
              </a:spcAft>
              <a:buClr>
                <a:schemeClr val="dk1"/>
              </a:buClr>
              <a:buSzPct val="100000"/>
              <a:buChar char="•"/>
            </a:pPr>
            <a:r>
              <a:rPr lang="en-US"/>
              <a:t>Worldwide Interoperability for Microwave Access</a:t>
            </a:r>
            <a:endParaRPr/>
          </a:p>
          <a:p>
            <a:pPr marL="1143000" lvl="2" indent="-228600" algn="just" rtl="0">
              <a:lnSpc>
                <a:spcPct val="90000"/>
              </a:lnSpc>
              <a:spcBef>
                <a:spcPts val="500"/>
              </a:spcBef>
              <a:spcAft>
                <a:spcPts val="0"/>
              </a:spcAft>
              <a:buClr>
                <a:schemeClr val="dk1"/>
              </a:buClr>
              <a:buSzPct val="100000"/>
              <a:buChar char="•"/>
            </a:pPr>
            <a:r>
              <a:rPr lang="en-US"/>
              <a:t>used to provide internet services such as Mobile Data and hotspots</a:t>
            </a:r>
            <a:endParaRPr/>
          </a:p>
          <a:p>
            <a:pPr marL="685800" lvl="1" indent="-228600" algn="just" rtl="0">
              <a:lnSpc>
                <a:spcPct val="90000"/>
              </a:lnSpc>
              <a:spcBef>
                <a:spcPts val="500"/>
              </a:spcBef>
              <a:spcAft>
                <a:spcPts val="0"/>
              </a:spcAft>
              <a:buClr>
                <a:schemeClr val="dk1"/>
              </a:buClr>
              <a:buSzPct val="100000"/>
              <a:buChar char="•"/>
            </a:pPr>
            <a:r>
              <a:rPr lang="en-US"/>
              <a:t>802.15.4 – LR-WPAN:</a:t>
            </a:r>
            <a:endParaRPr/>
          </a:p>
          <a:p>
            <a:pPr marL="1143000" lvl="2" indent="-228600" algn="just" rtl="0">
              <a:lnSpc>
                <a:spcPct val="90000"/>
              </a:lnSpc>
              <a:spcBef>
                <a:spcPts val="500"/>
              </a:spcBef>
              <a:spcAft>
                <a:spcPts val="0"/>
              </a:spcAft>
              <a:buClr>
                <a:schemeClr val="dk1"/>
              </a:buClr>
              <a:buSzPct val="100000"/>
              <a:buChar char="•"/>
            </a:pPr>
            <a:r>
              <a:rPr lang="en-US"/>
              <a:t>wireless personal area network</a:t>
            </a:r>
            <a:endParaRPr/>
          </a:p>
          <a:p>
            <a:pPr marL="1143000" lvl="2" indent="-228600" algn="just" rtl="0">
              <a:lnSpc>
                <a:spcPct val="90000"/>
              </a:lnSpc>
              <a:spcBef>
                <a:spcPts val="500"/>
              </a:spcBef>
              <a:spcAft>
                <a:spcPts val="0"/>
              </a:spcAft>
              <a:buClr>
                <a:schemeClr val="dk1"/>
              </a:buClr>
              <a:buSzPct val="100000"/>
              <a:buChar char="•"/>
            </a:pPr>
            <a:r>
              <a:rPr lang="en-US"/>
              <a:t>cell phone headsets, wireless keyboards, wireless mice, printers, bar code scanners</a:t>
            </a:r>
            <a:endParaRPr/>
          </a:p>
          <a:p>
            <a:pPr marL="685800" lvl="1" indent="-228600" algn="just" rtl="0">
              <a:lnSpc>
                <a:spcPct val="90000"/>
              </a:lnSpc>
              <a:spcBef>
                <a:spcPts val="500"/>
              </a:spcBef>
              <a:spcAft>
                <a:spcPts val="0"/>
              </a:spcAft>
              <a:buClr>
                <a:schemeClr val="dk1"/>
              </a:buClr>
              <a:buSzPct val="100000"/>
              <a:buChar char="•"/>
            </a:pPr>
            <a:r>
              <a:rPr lang="en-US"/>
              <a:t>2G/3G/4G cellular</a:t>
            </a:r>
            <a:endParaRPr/>
          </a:p>
        </p:txBody>
      </p:sp>
      <p:sp>
        <p:nvSpPr>
          <p:cNvPr id="607" name="Google Shape;607;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pic>
        <p:nvPicPr>
          <p:cNvPr id="608" name="Google Shape;608;p58"/>
          <p:cNvPicPr preferRelativeResize="0"/>
          <p:nvPr/>
        </p:nvPicPr>
        <p:blipFill rotWithShape="1">
          <a:blip r:embed="rId3">
            <a:alphaModFix/>
          </a:blip>
          <a:srcRect/>
          <a:stretch/>
        </p:blipFill>
        <p:spPr>
          <a:xfrm>
            <a:off x="6420772" y="812801"/>
            <a:ext cx="5727085" cy="564117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9"/>
          <p:cNvSpPr txBox="1">
            <a:spLocks noGrp="1"/>
          </p:cNvSpPr>
          <p:nvPr>
            <p:ph type="title"/>
          </p:nvPr>
        </p:nvSpPr>
        <p:spPr>
          <a:xfrm>
            <a:off x="838200" y="1"/>
            <a:ext cx="10515600" cy="812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IoT Protocols</a:t>
            </a:r>
            <a:endParaRPr/>
          </a:p>
        </p:txBody>
      </p:sp>
      <p:sp>
        <p:nvSpPr>
          <p:cNvPr id="614" name="Google Shape;614;p59"/>
          <p:cNvSpPr txBox="1">
            <a:spLocks noGrp="1"/>
          </p:cNvSpPr>
          <p:nvPr>
            <p:ph type="body" idx="1"/>
          </p:nvPr>
        </p:nvSpPr>
        <p:spPr>
          <a:xfrm>
            <a:off x="838199" y="1654628"/>
            <a:ext cx="5402943" cy="470172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Network/Internet Layer:</a:t>
            </a:r>
            <a:endParaRPr/>
          </a:p>
          <a:p>
            <a:pPr marL="685800" lvl="1" indent="-228600" algn="l" rtl="0">
              <a:lnSpc>
                <a:spcPct val="90000"/>
              </a:lnSpc>
              <a:spcBef>
                <a:spcPts val="500"/>
              </a:spcBef>
              <a:spcAft>
                <a:spcPts val="0"/>
              </a:spcAft>
              <a:buClr>
                <a:schemeClr val="dk1"/>
              </a:buClr>
              <a:buSzPts val="2400"/>
              <a:buChar char="•"/>
            </a:pPr>
            <a:r>
              <a:rPr lang="en-US"/>
              <a:t>IPv4:</a:t>
            </a:r>
            <a:endParaRPr/>
          </a:p>
          <a:p>
            <a:pPr marL="1143000" lvl="2" indent="-228600" algn="l" rtl="0">
              <a:lnSpc>
                <a:spcPct val="90000"/>
              </a:lnSpc>
              <a:spcBef>
                <a:spcPts val="500"/>
              </a:spcBef>
              <a:spcAft>
                <a:spcPts val="0"/>
              </a:spcAft>
              <a:buClr>
                <a:schemeClr val="dk1"/>
              </a:buClr>
              <a:buSzPts val="2000"/>
              <a:buChar char="•"/>
            </a:pPr>
            <a:r>
              <a:rPr lang="en-US"/>
              <a:t>Internet Protocol version 4</a:t>
            </a:r>
            <a:endParaRPr/>
          </a:p>
          <a:p>
            <a:pPr marL="1143000" lvl="2" indent="-228600" algn="l" rtl="0">
              <a:lnSpc>
                <a:spcPct val="90000"/>
              </a:lnSpc>
              <a:spcBef>
                <a:spcPts val="500"/>
              </a:spcBef>
              <a:spcAft>
                <a:spcPts val="0"/>
              </a:spcAft>
              <a:buClr>
                <a:schemeClr val="dk1"/>
              </a:buClr>
              <a:buSzPts val="2000"/>
              <a:buChar char="•"/>
            </a:pPr>
            <a:r>
              <a:rPr lang="en-US"/>
              <a:t> IPv4 is a 32-bit binary number </a:t>
            </a:r>
            <a:endParaRPr/>
          </a:p>
          <a:p>
            <a:pPr marL="685800" lvl="1" indent="-228600" algn="l" rtl="0">
              <a:lnSpc>
                <a:spcPct val="90000"/>
              </a:lnSpc>
              <a:spcBef>
                <a:spcPts val="500"/>
              </a:spcBef>
              <a:spcAft>
                <a:spcPts val="0"/>
              </a:spcAft>
              <a:buClr>
                <a:schemeClr val="dk1"/>
              </a:buClr>
              <a:buSzPts val="2400"/>
              <a:buChar char="•"/>
            </a:pPr>
            <a:r>
              <a:rPr lang="en-US"/>
              <a:t>IPv6 :</a:t>
            </a:r>
            <a:endParaRPr/>
          </a:p>
          <a:p>
            <a:pPr marL="1143000" lvl="2" indent="-228600" algn="l" rtl="0">
              <a:lnSpc>
                <a:spcPct val="90000"/>
              </a:lnSpc>
              <a:spcBef>
                <a:spcPts val="500"/>
              </a:spcBef>
              <a:spcAft>
                <a:spcPts val="0"/>
              </a:spcAft>
              <a:buClr>
                <a:schemeClr val="dk1"/>
              </a:buClr>
              <a:buSzPts val="2000"/>
              <a:buChar char="•"/>
            </a:pPr>
            <a:r>
              <a:rPr lang="en-US"/>
              <a:t>Internet Protocol version 6</a:t>
            </a:r>
            <a:endParaRPr/>
          </a:p>
          <a:p>
            <a:pPr marL="1143000" lvl="2" indent="-228600" algn="l" rtl="0">
              <a:lnSpc>
                <a:spcPct val="90000"/>
              </a:lnSpc>
              <a:spcBef>
                <a:spcPts val="500"/>
              </a:spcBef>
              <a:spcAft>
                <a:spcPts val="0"/>
              </a:spcAft>
              <a:buClr>
                <a:schemeClr val="dk1"/>
              </a:buClr>
              <a:buSzPts val="2000"/>
              <a:buChar char="•"/>
            </a:pPr>
            <a:r>
              <a:rPr lang="en-US"/>
              <a:t> IPv4 is a 128-bit binary number </a:t>
            </a:r>
            <a:endParaRPr/>
          </a:p>
          <a:p>
            <a:pPr marL="685800" lvl="1" indent="-228600" algn="l" rtl="0">
              <a:lnSpc>
                <a:spcPct val="90000"/>
              </a:lnSpc>
              <a:spcBef>
                <a:spcPts val="500"/>
              </a:spcBef>
              <a:spcAft>
                <a:spcPts val="0"/>
              </a:spcAft>
              <a:buClr>
                <a:schemeClr val="dk1"/>
              </a:buClr>
              <a:buSzPts val="2400"/>
              <a:buChar char="•"/>
            </a:pPr>
            <a:r>
              <a:rPr lang="en-US"/>
              <a:t>6LoWPAN:</a:t>
            </a:r>
            <a:endParaRPr/>
          </a:p>
          <a:p>
            <a:pPr marL="1143000" lvl="2" indent="-228600" algn="l" rtl="0">
              <a:lnSpc>
                <a:spcPct val="90000"/>
              </a:lnSpc>
              <a:spcBef>
                <a:spcPts val="500"/>
              </a:spcBef>
              <a:spcAft>
                <a:spcPts val="0"/>
              </a:spcAft>
              <a:buClr>
                <a:schemeClr val="dk1"/>
              </a:buClr>
              <a:buSzPts val="2000"/>
              <a:buChar char="•"/>
            </a:pPr>
            <a:r>
              <a:rPr lang="en-US"/>
              <a:t>IPv6 over Low-Power Wireless Personal Area Networks</a:t>
            </a:r>
            <a:endParaRPr/>
          </a:p>
          <a:p>
            <a:pPr marL="1143000" lvl="2" indent="-228600" algn="l" rtl="0">
              <a:lnSpc>
                <a:spcPct val="90000"/>
              </a:lnSpc>
              <a:spcBef>
                <a:spcPts val="500"/>
              </a:spcBef>
              <a:spcAft>
                <a:spcPts val="0"/>
              </a:spcAft>
              <a:buClr>
                <a:schemeClr val="dk1"/>
              </a:buClr>
              <a:buSzPts val="2000"/>
              <a:buChar char="•"/>
            </a:pPr>
            <a:r>
              <a:rPr lang="en-US"/>
              <a:t>WSN</a:t>
            </a:r>
            <a:endParaRPr/>
          </a:p>
        </p:txBody>
      </p:sp>
      <p:sp>
        <p:nvSpPr>
          <p:cNvPr id="616" name="Google Shape;616;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pic>
        <p:nvPicPr>
          <p:cNvPr id="617" name="Google Shape;617;p59"/>
          <p:cNvPicPr preferRelativeResize="0"/>
          <p:nvPr/>
        </p:nvPicPr>
        <p:blipFill rotWithShape="1">
          <a:blip r:embed="rId3">
            <a:alphaModFix/>
          </a:blip>
          <a:srcRect/>
          <a:stretch/>
        </p:blipFill>
        <p:spPr>
          <a:xfrm>
            <a:off x="6420772" y="812801"/>
            <a:ext cx="5727085" cy="564117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0"/>
          <p:cNvSpPr txBox="1">
            <a:spLocks noGrp="1"/>
          </p:cNvSpPr>
          <p:nvPr>
            <p:ph type="title"/>
          </p:nvPr>
        </p:nvSpPr>
        <p:spPr>
          <a:xfrm>
            <a:off x="838200" y="1"/>
            <a:ext cx="10515600" cy="812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err="1"/>
              <a:t>IoT</a:t>
            </a:r>
            <a:r>
              <a:rPr lang="en-US" dirty="0"/>
              <a:t> Protocols</a:t>
            </a:r>
            <a:endParaRPr dirty="0"/>
          </a:p>
        </p:txBody>
      </p:sp>
      <p:sp>
        <p:nvSpPr>
          <p:cNvPr id="623" name="Google Shape;623;p60"/>
          <p:cNvSpPr txBox="1">
            <a:spLocks noGrp="1"/>
          </p:cNvSpPr>
          <p:nvPr>
            <p:ph type="body" idx="1"/>
          </p:nvPr>
        </p:nvSpPr>
        <p:spPr>
          <a:xfrm>
            <a:off x="838199" y="1857828"/>
            <a:ext cx="5402943" cy="4498521"/>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ts val="2800"/>
              <a:buChar char="•"/>
            </a:pPr>
            <a:r>
              <a:rPr lang="en-US" dirty="0"/>
              <a:t>Transport Layer </a:t>
            </a:r>
            <a:endParaRPr dirty="0"/>
          </a:p>
          <a:p>
            <a:pPr marL="685800" lvl="1" indent="-228600" algn="l" rtl="0">
              <a:lnSpc>
                <a:spcPct val="90000"/>
              </a:lnSpc>
              <a:spcBef>
                <a:spcPts val="500"/>
              </a:spcBef>
              <a:spcAft>
                <a:spcPts val="0"/>
              </a:spcAft>
              <a:buClr>
                <a:schemeClr val="dk1"/>
              </a:buClr>
              <a:buSzPts val="2400"/>
              <a:buChar char="•"/>
            </a:pPr>
            <a:r>
              <a:rPr lang="en-US" dirty="0"/>
              <a:t>TCP (Transmission Control Protocol</a:t>
            </a:r>
            <a:r>
              <a:rPr lang="en-US" dirty="0" smtClean="0"/>
              <a:t>)</a:t>
            </a:r>
          </a:p>
          <a:p>
            <a:pPr marL="457200" lvl="1" indent="0">
              <a:buSzPts val="2400"/>
              <a:buNone/>
            </a:pPr>
            <a:r>
              <a:rPr lang="en-US" u="sng" dirty="0">
                <a:hlinkClick r:id="rId3"/>
              </a:rPr>
              <a:t>TCP (Transmission Control Protocol) </a:t>
            </a:r>
            <a:r>
              <a:rPr lang="en-US" dirty="0"/>
              <a:t>is one of the main protocols of the Internet protocol suite. It lies between the Application and Network Layers which are used in providing reliable delivery services. It is a connection-oriented protocol for communications that helps in the exchange of messages between different devices over a network. The Internet Protocol (IP), which establishes the technique for sending data packets between computers, works with TCP</a:t>
            </a:r>
            <a:r>
              <a:rPr lang="en-US" dirty="0" smtClean="0"/>
              <a:t>.</a:t>
            </a:r>
            <a:endParaRPr dirty="0"/>
          </a:p>
        </p:txBody>
      </p:sp>
      <p:sp>
        <p:nvSpPr>
          <p:cNvPr id="625" name="Google Shape;62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pic>
        <p:nvPicPr>
          <p:cNvPr id="626" name="Google Shape;626;p60"/>
          <p:cNvPicPr preferRelativeResize="0"/>
          <p:nvPr/>
        </p:nvPicPr>
        <p:blipFill rotWithShape="1">
          <a:blip r:embed="rId4">
            <a:alphaModFix/>
          </a:blip>
          <a:srcRect/>
          <a:stretch/>
        </p:blipFill>
        <p:spPr>
          <a:xfrm>
            <a:off x="6420772" y="812801"/>
            <a:ext cx="5727085" cy="564117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Protocols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sp>
        <p:nvSpPr>
          <p:cNvPr id="5" name="Rectangle 4"/>
          <p:cNvSpPr/>
          <p:nvPr/>
        </p:nvSpPr>
        <p:spPr>
          <a:xfrm>
            <a:off x="670560" y="2310524"/>
            <a:ext cx="5471160" cy="2898742"/>
          </a:xfrm>
          <a:prstGeom prst="rect">
            <a:avLst/>
          </a:prstGeom>
        </p:spPr>
        <p:txBody>
          <a:bodyPr wrap="square">
            <a:spAutoFit/>
          </a:bodyPr>
          <a:lstStyle/>
          <a:p>
            <a:pPr marL="685800" lvl="1" indent="-228600">
              <a:lnSpc>
                <a:spcPct val="90000"/>
              </a:lnSpc>
              <a:spcBef>
                <a:spcPts val="500"/>
              </a:spcBef>
              <a:buClr>
                <a:schemeClr val="dk1"/>
              </a:buClr>
              <a:buSzPts val="2400"/>
              <a:buChar char="•"/>
            </a:pPr>
            <a:r>
              <a:rPr lang="en-US" sz="1800" dirty="0"/>
              <a:t>UDP (User Datagram Protocol</a:t>
            </a:r>
            <a:r>
              <a:rPr lang="en-US" sz="1800" dirty="0" smtClean="0"/>
              <a:t>)</a:t>
            </a:r>
          </a:p>
          <a:p>
            <a:pPr marL="457200" lvl="1">
              <a:lnSpc>
                <a:spcPct val="90000"/>
              </a:lnSpc>
              <a:spcBef>
                <a:spcPts val="500"/>
              </a:spcBef>
              <a:buClr>
                <a:schemeClr val="dk1"/>
              </a:buClr>
              <a:buSzPts val="2400"/>
            </a:pPr>
            <a:r>
              <a:rPr lang="en-US" sz="1800" u="sng" dirty="0">
                <a:hlinkClick r:id="rId2"/>
              </a:rPr>
              <a:t>User Datagram Protocol (UDP) </a:t>
            </a:r>
            <a:r>
              <a:rPr lang="en-US" sz="1800" dirty="0"/>
              <a:t>is a Transport Layer protocol. UDP is a part of the Internet Protocol suite, referred to as the UDP/IP suite. Unlike TCP, it is an unreliable and connectionless protocol. So, there is no need to establish a connection before data transfer. The UDP helps to establish low-latency and loss-tolerating connections establish over the network. The UDP enables process-to-process communication.</a:t>
            </a:r>
          </a:p>
        </p:txBody>
      </p:sp>
      <p:pic>
        <p:nvPicPr>
          <p:cNvPr id="6" name="Google Shape;626;p60"/>
          <p:cNvPicPr preferRelativeResize="0"/>
          <p:nvPr/>
        </p:nvPicPr>
        <p:blipFill rotWithShape="1">
          <a:blip r:embed="rId3">
            <a:alphaModFix/>
          </a:blip>
          <a:srcRect/>
          <a:stretch/>
        </p:blipFill>
        <p:spPr>
          <a:xfrm>
            <a:off x="6420772" y="812801"/>
            <a:ext cx="5727085" cy="5641178"/>
          </a:xfrm>
          <a:prstGeom prst="rect">
            <a:avLst/>
          </a:prstGeom>
          <a:noFill/>
          <a:ln>
            <a:noFill/>
          </a:ln>
        </p:spPr>
      </p:pic>
    </p:spTree>
    <p:extLst>
      <p:ext uri="{BB962C8B-B14F-4D97-AF65-F5344CB8AC3E}">
        <p14:creationId xmlns:p14="http://schemas.microsoft.com/office/powerpoint/2010/main" val="3132323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1"/>
          <p:cNvSpPr txBox="1">
            <a:spLocks noGrp="1"/>
          </p:cNvSpPr>
          <p:nvPr>
            <p:ph type="title"/>
          </p:nvPr>
        </p:nvSpPr>
        <p:spPr>
          <a:xfrm>
            <a:off x="838200" y="1"/>
            <a:ext cx="10515600" cy="812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IoT Protocols</a:t>
            </a:r>
            <a:endParaRPr/>
          </a:p>
        </p:txBody>
      </p:sp>
      <p:sp>
        <p:nvSpPr>
          <p:cNvPr id="632" name="Google Shape;632;p61"/>
          <p:cNvSpPr txBox="1">
            <a:spLocks noGrp="1"/>
          </p:cNvSpPr>
          <p:nvPr>
            <p:ph type="body" idx="1"/>
          </p:nvPr>
        </p:nvSpPr>
        <p:spPr>
          <a:xfrm>
            <a:off x="537029" y="624113"/>
            <a:ext cx="6313714" cy="609736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Application Layer:</a:t>
            </a:r>
            <a:endParaRPr/>
          </a:p>
          <a:p>
            <a:pPr marL="685800" lvl="1" indent="-228600" algn="l" rtl="0">
              <a:lnSpc>
                <a:spcPct val="90000"/>
              </a:lnSpc>
              <a:spcBef>
                <a:spcPts val="500"/>
              </a:spcBef>
              <a:spcAft>
                <a:spcPts val="0"/>
              </a:spcAft>
              <a:buClr>
                <a:schemeClr val="dk1"/>
              </a:buClr>
              <a:buSzPts val="2400"/>
              <a:buChar char="•"/>
            </a:pPr>
            <a:r>
              <a:rPr lang="en-US"/>
              <a:t>HTTP (</a:t>
            </a:r>
            <a:r>
              <a:rPr lang="en-US" b="1"/>
              <a:t>Hypertext Transfer Protocol):</a:t>
            </a:r>
            <a:endParaRPr/>
          </a:p>
          <a:p>
            <a:pPr marL="1143000" lvl="2" indent="-228600" algn="l" rtl="0">
              <a:lnSpc>
                <a:spcPct val="90000"/>
              </a:lnSpc>
              <a:spcBef>
                <a:spcPts val="500"/>
              </a:spcBef>
              <a:spcAft>
                <a:spcPts val="0"/>
              </a:spcAft>
              <a:buClr>
                <a:schemeClr val="dk1"/>
              </a:buClr>
              <a:buSzPts val="2000"/>
              <a:buChar char="•"/>
            </a:pPr>
            <a:r>
              <a:rPr lang="en-US"/>
              <a:t>transfer information between networked devices</a:t>
            </a:r>
            <a:endParaRPr/>
          </a:p>
          <a:p>
            <a:pPr marL="685800" lvl="1" indent="-228600" algn="l" rtl="0">
              <a:lnSpc>
                <a:spcPct val="90000"/>
              </a:lnSpc>
              <a:spcBef>
                <a:spcPts val="500"/>
              </a:spcBef>
              <a:spcAft>
                <a:spcPts val="0"/>
              </a:spcAft>
              <a:buClr>
                <a:schemeClr val="dk1"/>
              </a:buClr>
              <a:buSzPts val="2400"/>
              <a:buChar char="•"/>
            </a:pPr>
            <a:r>
              <a:rPr lang="en-US"/>
              <a:t>CoAP (Constrained Application </a:t>
            </a:r>
            <a:r>
              <a:rPr lang="en-US" b="1"/>
              <a:t>Protocol):</a:t>
            </a:r>
            <a:endParaRPr/>
          </a:p>
          <a:p>
            <a:pPr marL="1143000" lvl="2" indent="-228600" algn="l" rtl="0">
              <a:lnSpc>
                <a:spcPct val="90000"/>
              </a:lnSpc>
              <a:spcBef>
                <a:spcPts val="500"/>
              </a:spcBef>
              <a:spcAft>
                <a:spcPts val="0"/>
              </a:spcAft>
              <a:buClr>
                <a:schemeClr val="dk1"/>
              </a:buClr>
              <a:buSzPts val="2000"/>
              <a:buChar char="•"/>
            </a:pPr>
            <a:r>
              <a:rPr lang="en-US"/>
              <a:t>used </a:t>
            </a:r>
            <a:r>
              <a:rPr lang="en-US" b="1"/>
              <a:t>for resource-constrained, low-power devices in lossy networks</a:t>
            </a:r>
            <a:endParaRPr/>
          </a:p>
          <a:p>
            <a:pPr marL="685800" lvl="1" indent="-228600" algn="l" rtl="0">
              <a:lnSpc>
                <a:spcPct val="90000"/>
              </a:lnSpc>
              <a:spcBef>
                <a:spcPts val="500"/>
              </a:spcBef>
              <a:spcAft>
                <a:spcPts val="0"/>
              </a:spcAft>
              <a:buClr>
                <a:schemeClr val="dk1"/>
              </a:buClr>
              <a:buSzPts val="2400"/>
              <a:buChar char="•"/>
            </a:pPr>
            <a:r>
              <a:rPr lang="en-US"/>
              <a:t>WebSocket:</a:t>
            </a:r>
            <a:endParaRPr/>
          </a:p>
          <a:p>
            <a:pPr marL="1143000" lvl="2" indent="-228600" algn="l" rtl="0">
              <a:lnSpc>
                <a:spcPct val="90000"/>
              </a:lnSpc>
              <a:spcBef>
                <a:spcPts val="500"/>
              </a:spcBef>
              <a:spcAft>
                <a:spcPts val="0"/>
              </a:spcAft>
              <a:buClr>
                <a:schemeClr val="dk1"/>
              </a:buClr>
              <a:buSzPts val="2000"/>
              <a:buChar char="•"/>
            </a:pPr>
            <a:r>
              <a:rPr lang="en-US" b="1"/>
              <a:t>computer communications protocol</a:t>
            </a:r>
            <a:endParaRPr/>
          </a:p>
          <a:p>
            <a:pPr marL="1143000" lvl="2" indent="-228600" algn="l" rtl="0">
              <a:lnSpc>
                <a:spcPct val="90000"/>
              </a:lnSpc>
              <a:spcBef>
                <a:spcPts val="500"/>
              </a:spcBef>
              <a:spcAft>
                <a:spcPts val="0"/>
              </a:spcAft>
              <a:buClr>
                <a:schemeClr val="dk1"/>
              </a:buClr>
              <a:buSzPts val="2000"/>
              <a:buChar char="•"/>
            </a:pPr>
            <a:r>
              <a:rPr lang="en-US" b="1"/>
              <a:t>Provide communication channels over a single TCP connection</a:t>
            </a:r>
            <a:endParaRPr/>
          </a:p>
          <a:p>
            <a:pPr marL="685800" lvl="1" indent="-228600" algn="l" rtl="0">
              <a:lnSpc>
                <a:spcPct val="90000"/>
              </a:lnSpc>
              <a:spcBef>
                <a:spcPts val="500"/>
              </a:spcBef>
              <a:spcAft>
                <a:spcPts val="0"/>
              </a:spcAft>
              <a:buClr>
                <a:schemeClr val="dk1"/>
              </a:buClr>
              <a:buSzPts val="2400"/>
              <a:buChar char="•"/>
            </a:pPr>
            <a:r>
              <a:rPr lang="en-US"/>
              <a:t>MQTT:</a:t>
            </a:r>
            <a:endParaRPr/>
          </a:p>
          <a:p>
            <a:pPr marL="1143000" lvl="2" indent="-228600" algn="l" rtl="0">
              <a:lnSpc>
                <a:spcPct val="90000"/>
              </a:lnSpc>
              <a:spcBef>
                <a:spcPts val="500"/>
              </a:spcBef>
              <a:spcAft>
                <a:spcPts val="0"/>
              </a:spcAft>
              <a:buClr>
                <a:schemeClr val="dk1"/>
              </a:buClr>
              <a:buSzPts val="2000"/>
              <a:buChar char="•"/>
            </a:pPr>
            <a:r>
              <a:rPr lang="en-US"/>
              <a:t>standard messaging protocol for the Internet of Things </a:t>
            </a:r>
            <a:endParaRPr/>
          </a:p>
          <a:p>
            <a:pPr marL="685800" lvl="1" indent="-228600" algn="l" rtl="0">
              <a:lnSpc>
                <a:spcPct val="90000"/>
              </a:lnSpc>
              <a:spcBef>
                <a:spcPts val="500"/>
              </a:spcBef>
              <a:spcAft>
                <a:spcPts val="0"/>
              </a:spcAft>
              <a:buClr>
                <a:schemeClr val="dk1"/>
              </a:buClr>
              <a:buSzPts val="2400"/>
              <a:buChar char="•"/>
            </a:pPr>
            <a:r>
              <a:rPr lang="en-US"/>
              <a:t>XMPP (Extensible Messaging and Presence Protocol)</a:t>
            </a:r>
            <a:endParaRPr/>
          </a:p>
        </p:txBody>
      </p:sp>
      <p:sp>
        <p:nvSpPr>
          <p:cNvPr id="634" name="Google Shape;634;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85</a:t>
            </a:fld>
            <a:endParaRPr/>
          </a:p>
        </p:txBody>
      </p:sp>
      <p:pic>
        <p:nvPicPr>
          <p:cNvPr id="635" name="Google Shape;635;p61"/>
          <p:cNvPicPr preferRelativeResize="0"/>
          <p:nvPr/>
        </p:nvPicPr>
        <p:blipFill rotWithShape="1">
          <a:blip r:embed="rId3">
            <a:alphaModFix/>
          </a:blip>
          <a:srcRect/>
          <a:stretch/>
        </p:blipFill>
        <p:spPr>
          <a:xfrm>
            <a:off x="6981371" y="812801"/>
            <a:ext cx="5166486" cy="564117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2"/>
          <p:cNvSpPr txBox="1">
            <a:spLocks noGrp="1"/>
          </p:cNvSpPr>
          <p:nvPr>
            <p:ph type="title"/>
          </p:nvPr>
        </p:nvSpPr>
        <p:spPr>
          <a:xfrm>
            <a:off x="838200" y="1"/>
            <a:ext cx="10515600" cy="812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IoT Protocols</a:t>
            </a:r>
            <a:endParaRPr/>
          </a:p>
        </p:txBody>
      </p:sp>
      <p:sp>
        <p:nvSpPr>
          <p:cNvPr id="641" name="Google Shape;641;p62"/>
          <p:cNvSpPr txBox="1">
            <a:spLocks noGrp="1"/>
          </p:cNvSpPr>
          <p:nvPr>
            <p:ph type="body" idx="1"/>
          </p:nvPr>
        </p:nvSpPr>
        <p:spPr>
          <a:xfrm>
            <a:off x="537029" y="624113"/>
            <a:ext cx="6313714" cy="6097361"/>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Application Layer:</a:t>
            </a:r>
            <a:endParaRPr/>
          </a:p>
          <a:p>
            <a:pPr marL="685800" lvl="1" indent="-228600" algn="l" rtl="0">
              <a:lnSpc>
                <a:spcPct val="90000"/>
              </a:lnSpc>
              <a:spcBef>
                <a:spcPts val="500"/>
              </a:spcBef>
              <a:spcAft>
                <a:spcPts val="0"/>
              </a:spcAft>
              <a:buClr>
                <a:schemeClr val="dk1"/>
              </a:buClr>
              <a:buSzPts val="2400"/>
              <a:buChar char="•"/>
            </a:pPr>
            <a:r>
              <a:rPr lang="en-US"/>
              <a:t>DDS (</a:t>
            </a:r>
            <a:r>
              <a:rPr lang="en-US" b="1"/>
              <a:t>Data Distribution Service):</a:t>
            </a:r>
            <a:endParaRPr/>
          </a:p>
          <a:p>
            <a:pPr marL="1143000" lvl="2" indent="-228600" algn="l" rtl="0">
              <a:lnSpc>
                <a:spcPct val="90000"/>
              </a:lnSpc>
              <a:spcBef>
                <a:spcPts val="500"/>
              </a:spcBef>
              <a:spcAft>
                <a:spcPts val="0"/>
              </a:spcAft>
              <a:buClr>
                <a:schemeClr val="dk1"/>
              </a:buClr>
              <a:buSzPts val="2000"/>
              <a:buChar char="•"/>
            </a:pPr>
            <a:r>
              <a:rPr lang="en-US"/>
              <a:t>is an IoT protocol developed for M2M Communication</a:t>
            </a:r>
            <a:endParaRPr b="1"/>
          </a:p>
          <a:p>
            <a:pPr marL="1143000" lvl="2" indent="-228600" algn="l" rtl="0">
              <a:lnSpc>
                <a:spcPct val="90000"/>
              </a:lnSpc>
              <a:spcBef>
                <a:spcPts val="500"/>
              </a:spcBef>
              <a:spcAft>
                <a:spcPts val="0"/>
              </a:spcAft>
              <a:buClr>
                <a:schemeClr val="dk1"/>
              </a:buClr>
              <a:buSzPts val="2000"/>
              <a:buChar char="•"/>
            </a:pPr>
            <a:r>
              <a:rPr lang="en-US"/>
              <a:t>Used for applications like</a:t>
            </a:r>
            <a:endParaRPr/>
          </a:p>
          <a:p>
            <a:pPr marL="1600200" lvl="3" indent="-228600" algn="l" rtl="0">
              <a:lnSpc>
                <a:spcPct val="90000"/>
              </a:lnSpc>
              <a:spcBef>
                <a:spcPts val="500"/>
              </a:spcBef>
              <a:spcAft>
                <a:spcPts val="0"/>
              </a:spcAft>
              <a:buClr>
                <a:schemeClr val="dk1"/>
              </a:buClr>
              <a:buSzPts val="1800"/>
              <a:buChar char="•"/>
            </a:pPr>
            <a:r>
              <a:rPr lang="en-US"/>
              <a:t>aerospace and defense, </a:t>
            </a:r>
            <a:endParaRPr/>
          </a:p>
          <a:p>
            <a:pPr marL="1600200" lvl="3" indent="-228600" algn="l" rtl="0">
              <a:lnSpc>
                <a:spcPct val="90000"/>
              </a:lnSpc>
              <a:spcBef>
                <a:spcPts val="500"/>
              </a:spcBef>
              <a:spcAft>
                <a:spcPts val="0"/>
              </a:spcAft>
              <a:buClr>
                <a:schemeClr val="dk1"/>
              </a:buClr>
              <a:buSzPts val="1800"/>
              <a:buChar char="•"/>
            </a:pPr>
            <a:r>
              <a:rPr lang="en-US"/>
              <a:t>air-traffic control, </a:t>
            </a:r>
            <a:endParaRPr/>
          </a:p>
          <a:p>
            <a:pPr marL="1600200" lvl="3" indent="-228600" algn="l" rtl="0">
              <a:lnSpc>
                <a:spcPct val="90000"/>
              </a:lnSpc>
              <a:spcBef>
                <a:spcPts val="500"/>
              </a:spcBef>
              <a:spcAft>
                <a:spcPts val="0"/>
              </a:spcAft>
              <a:buClr>
                <a:schemeClr val="dk1"/>
              </a:buClr>
              <a:buSzPts val="1800"/>
              <a:buChar char="•"/>
            </a:pPr>
            <a:r>
              <a:rPr lang="en-US"/>
              <a:t>autonomous vehicles, </a:t>
            </a:r>
            <a:endParaRPr/>
          </a:p>
          <a:p>
            <a:pPr marL="1600200" lvl="3" indent="-228600" algn="l" rtl="0">
              <a:lnSpc>
                <a:spcPct val="90000"/>
              </a:lnSpc>
              <a:spcBef>
                <a:spcPts val="500"/>
              </a:spcBef>
              <a:spcAft>
                <a:spcPts val="0"/>
              </a:spcAft>
              <a:buClr>
                <a:schemeClr val="dk1"/>
              </a:buClr>
              <a:buSzPts val="1800"/>
              <a:buChar char="•"/>
            </a:pPr>
            <a:r>
              <a:rPr lang="en-US"/>
              <a:t>medical devices,</a:t>
            </a:r>
            <a:endParaRPr/>
          </a:p>
          <a:p>
            <a:pPr marL="1600200" lvl="3" indent="-228600" algn="l" rtl="0">
              <a:lnSpc>
                <a:spcPct val="90000"/>
              </a:lnSpc>
              <a:spcBef>
                <a:spcPts val="500"/>
              </a:spcBef>
              <a:spcAft>
                <a:spcPts val="0"/>
              </a:spcAft>
              <a:buClr>
                <a:schemeClr val="dk1"/>
              </a:buClr>
              <a:buSzPts val="1800"/>
              <a:buChar char="•"/>
            </a:pPr>
            <a:r>
              <a:rPr lang="en-US"/>
              <a:t>robotics, </a:t>
            </a:r>
            <a:endParaRPr/>
          </a:p>
          <a:p>
            <a:pPr marL="1600200" lvl="3" indent="-228600" algn="l" rtl="0">
              <a:lnSpc>
                <a:spcPct val="90000"/>
              </a:lnSpc>
              <a:spcBef>
                <a:spcPts val="500"/>
              </a:spcBef>
              <a:spcAft>
                <a:spcPts val="0"/>
              </a:spcAft>
              <a:buClr>
                <a:schemeClr val="dk1"/>
              </a:buClr>
              <a:buSzPts val="1800"/>
              <a:buChar char="•"/>
            </a:pPr>
            <a:r>
              <a:rPr lang="en-US"/>
              <a:t>power generation, </a:t>
            </a:r>
            <a:endParaRPr/>
          </a:p>
          <a:p>
            <a:pPr marL="1600200" lvl="3" indent="-228600" algn="l" rtl="0">
              <a:lnSpc>
                <a:spcPct val="90000"/>
              </a:lnSpc>
              <a:spcBef>
                <a:spcPts val="500"/>
              </a:spcBef>
              <a:spcAft>
                <a:spcPts val="0"/>
              </a:spcAft>
              <a:buClr>
                <a:schemeClr val="dk1"/>
              </a:buClr>
              <a:buSzPts val="1800"/>
              <a:buChar char="•"/>
            </a:pPr>
            <a:r>
              <a:rPr lang="en-US"/>
              <a:t>simulation and testing,</a:t>
            </a:r>
            <a:endParaRPr/>
          </a:p>
          <a:p>
            <a:pPr marL="1600200" lvl="3" indent="-228600" algn="l" rtl="0">
              <a:lnSpc>
                <a:spcPct val="90000"/>
              </a:lnSpc>
              <a:spcBef>
                <a:spcPts val="500"/>
              </a:spcBef>
              <a:spcAft>
                <a:spcPts val="0"/>
              </a:spcAft>
              <a:buClr>
                <a:schemeClr val="dk1"/>
              </a:buClr>
              <a:buSzPts val="1800"/>
              <a:buChar char="•"/>
            </a:pPr>
            <a:r>
              <a:rPr lang="en-US"/>
              <a:t>smart grid management, </a:t>
            </a:r>
            <a:endParaRPr/>
          </a:p>
          <a:p>
            <a:pPr marL="1600200" lvl="3" indent="-228600" algn="l" rtl="0">
              <a:lnSpc>
                <a:spcPct val="90000"/>
              </a:lnSpc>
              <a:spcBef>
                <a:spcPts val="500"/>
              </a:spcBef>
              <a:spcAft>
                <a:spcPts val="0"/>
              </a:spcAft>
              <a:buClr>
                <a:schemeClr val="dk1"/>
              </a:buClr>
              <a:buSzPts val="1800"/>
              <a:buChar char="•"/>
            </a:pPr>
            <a:r>
              <a:rPr lang="en-US"/>
              <a:t>transportation systems, and </a:t>
            </a:r>
            <a:endParaRPr/>
          </a:p>
          <a:p>
            <a:pPr marL="1600200" lvl="3" indent="-228600" algn="l" rtl="0">
              <a:lnSpc>
                <a:spcPct val="90000"/>
              </a:lnSpc>
              <a:spcBef>
                <a:spcPts val="500"/>
              </a:spcBef>
              <a:spcAft>
                <a:spcPts val="0"/>
              </a:spcAft>
              <a:buClr>
                <a:schemeClr val="dk1"/>
              </a:buClr>
              <a:buSzPts val="1800"/>
              <a:buChar char="•"/>
            </a:pPr>
            <a:r>
              <a:rPr lang="en-US"/>
              <a:t>other applications that require real-time data exchange</a:t>
            </a:r>
            <a:endParaRPr/>
          </a:p>
          <a:p>
            <a:pPr marL="685800" lvl="1" indent="-228600" algn="l" rtl="0">
              <a:lnSpc>
                <a:spcPct val="90000"/>
              </a:lnSpc>
              <a:spcBef>
                <a:spcPts val="500"/>
              </a:spcBef>
              <a:spcAft>
                <a:spcPts val="0"/>
              </a:spcAft>
              <a:buClr>
                <a:schemeClr val="dk1"/>
              </a:buClr>
              <a:buSzPts val="2400"/>
              <a:buChar char="•"/>
            </a:pPr>
            <a:r>
              <a:rPr lang="en-US"/>
              <a:t>AMQP (Advanced Message Queuing Protocol ):</a:t>
            </a:r>
            <a:endParaRPr/>
          </a:p>
          <a:p>
            <a:pPr marL="1143000" lvl="2" indent="-228600" algn="l" rtl="0">
              <a:lnSpc>
                <a:spcPct val="90000"/>
              </a:lnSpc>
              <a:spcBef>
                <a:spcPts val="500"/>
              </a:spcBef>
              <a:spcAft>
                <a:spcPts val="0"/>
              </a:spcAft>
              <a:buClr>
                <a:schemeClr val="dk1"/>
              </a:buClr>
              <a:buSzPts val="2000"/>
              <a:buChar char="•"/>
            </a:pPr>
            <a:r>
              <a:rPr lang="en-US" b="1"/>
              <a:t>is a secure and reliable protocol for IoT</a:t>
            </a:r>
            <a:endParaRPr/>
          </a:p>
        </p:txBody>
      </p:sp>
      <p:sp>
        <p:nvSpPr>
          <p:cNvPr id="643" name="Google Shape;64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pic>
        <p:nvPicPr>
          <p:cNvPr id="644" name="Google Shape;644;p62"/>
          <p:cNvPicPr preferRelativeResize="0"/>
          <p:nvPr/>
        </p:nvPicPr>
        <p:blipFill rotWithShape="1">
          <a:blip r:embed="rId3">
            <a:alphaModFix/>
          </a:blip>
          <a:srcRect/>
          <a:stretch/>
        </p:blipFill>
        <p:spPr>
          <a:xfrm>
            <a:off x="6981371" y="812801"/>
            <a:ext cx="5166486" cy="56411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Study of RF </a:t>
            </a:r>
            <a:endParaRPr/>
          </a:p>
        </p:txBody>
      </p:sp>
      <p:sp>
        <p:nvSpPr>
          <p:cNvPr id="148" name="Google Shape;148;p8"/>
          <p:cNvSpPr txBox="1">
            <a:spLocks noGrp="1"/>
          </p:cNvSpPr>
          <p:nvPr>
            <p:ph type="body" idx="1"/>
          </p:nvPr>
        </p:nvSpPr>
        <p:spPr>
          <a:xfrm>
            <a:off x="838200" y="1825625"/>
            <a:ext cx="3617686"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RFID Middleware must provide:</a:t>
            </a:r>
            <a:endParaRPr/>
          </a:p>
          <a:p>
            <a:pPr marL="685800" lvl="1" indent="-228600" algn="just" rtl="0">
              <a:lnSpc>
                <a:spcPct val="90000"/>
              </a:lnSpc>
              <a:spcBef>
                <a:spcPts val="500"/>
              </a:spcBef>
              <a:spcAft>
                <a:spcPts val="0"/>
              </a:spcAft>
              <a:buClr>
                <a:schemeClr val="dk1"/>
              </a:buClr>
              <a:buSzPts val="2400"/>
              <a:buChar char="•"/>
            </a:pPr>
            <a:r>
              <a:rPr lang="en-US"/>
              <a:t>B2B (Business to Business) integration features like partner profile management</a:t>
            </a:r>
            <a:endParaRPr/>
          </a:p>
          <a:p>
            <a:pPr marL="685800" lvl="1" indent="-228600" algn="just" rtl="0">
              <a:lnSpc>
                <a:spcPct val="90000"/>
              </a:lnSpc>
              <a:spcBef>
                <a:spcPts val="500"/>
              </a:spcBef>
              <a:spcAft>
                <a:spcPts val="0"/>
              </a:spcAft>
              <a:buClr>
                <a:schemeClr val="dk1"/>
              </a:buClr>
              <a:buSzPts val="2400"/>
              <a:buChar char="•"/>
            </a:pPr>
            <a:r>
              <a:rPr lang="en-US"/>
              <a:t>Support for B2B transport protocols</a:t>
            </a:r>
            <a:endParaRPr/>
          </a:p>
          <a:p>
            <a:pPr marL="685800" lvl="1" indent="-228600" algn="just" rtl="0">
              <a:lnSpc>
                <a:spcPct val="90000"/>
              </a:lnSpc>
              <a:spcBef>
                <a:spcPts val="500"/>
              </a:spcBef>
              <a:spcAft>
                <a:spcPts val="0"/>
              </a:spcAft>
              <a:buClr>
                <a:schemeClr val="dk1"/>
              </a:buClr>
              <a:buSzPts val="2400"/>
              <a:buChar char="•"/>
            </a:pPr>
            <a:r>
              <a:rPr lang="en-US"/>
              <a:t>Integration with a partner's data over communications</a:t>
            </a:r>
            <a:endParaRPr/>
          </a:p>
        </p:txBody>
      </p:sp>
      <p:sp>
        <p:nvSpPr>
          <p:cNvPr id="150" name="Google Shape;15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7" name="Google Shape;151;p8"/>
          <p:cNvPicPr preferRelativeResize="0"/>
          <p:nvPr/>
        </p:nvPicPr>
        <p:blipFill rotWithShape="1">
          <a:blip r:embed="rId3">
            <a:alphaModFix/>
          </a:blip>
          <a:srcRect/>
          <a:stretch/>
        </p:blipFill>
        <p:spPr>
          <a:xfrm>
            <a:off x="4702629" y="1870076"/>
            <a:ext cx="7432160" cy="430688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4337</Words>
  <Application>Microsoft Office PowerPoint</Application>
  <PresentationFormat>Custom</PresentationFormat>
  <Paragraphs>591</Paragraphs>
  <Slides>86</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Times New Roman</vt:lpstr>
      <vt:lpstr>Calibri</vt:lpstr>
      <vt:lpstr>Montserrat ExtraBold</vt:lpstr>
      <vt:lpstr>Montserrat</vt:lpstr>
      <vt:lpstr>Libre Franklin</vt:lpstr>
      <vt:lpstr>Office Theme</vt:lpstr>
      <vt:lpstr>Internet of Things UNIT IV IoT Systems, Network and Protocols</vt:lpstr>
      <vt:lpstr>Syllabus</vt:lpstr>
      <vt:lpstr>Study of RF </vt:lpstr>
      <vt:lpstr>Study of RF </vt:lpstr>
      <vt:lpstr>Study of RF </vt:lpstr>
      <vt:lpstr>Study of RF </vt:lpstr>
      <vt:lpstr>Study of RF </vt:lpstr>
      <vt:lpstr>Study of RF </vt:lpstr>
      <vt:lpstr>Study of RF </vt:lpstr>
      <vt:lpstr>Study of RF </vt:lpstr>
      <vt:lpstr>Study of RF </vt:lpstr>
      <vt:lpstr>Wireless Sensor</vt:lpstr>
      <vt:lpstr>Wireless Sensor</vt:lpstr>
      <vt:lpstr>Wireless Sensor</vt:lpstr>
      <vt:lpstr>Wireless Sensor</vt:lpstr>
      <vt:lpstr>Wireless Networks(WLAN)</vt:lpstr>
      <vt:lpstr>Wireless Sensor Networking (WSN)</vt:lpstr>
      <vt:lpstr>Wireless Sensor Networking (WSN)</vt:lpstr>
      <vt:lpstr>Wireless Sensor Networking (WSN)</vt:lpstr>
      <vt:lpstr>Wireless Sensor Networking (WSN)</vt:lpstr>
      <vt:lpstr>Wireless Sensor Networking (WSN)</vt:lpstr>
      <vt:lpstr>Wireless Sensor Networking (WSN)</vt:lpstr>
      <vt:lpstr> </vt:lpstr>
      <vt:lpstr>Types of WSN- Terrestrial Wireless Sensor Networks </vt:lpstr>
      <vt:lpstr>Types of WSN- Terrestrial Wireless Sensor Networks </vt:lpstr>
      <vt:lpstr> </vt:lpstr>
      <vt:lpstr>Types of WSN- Underground Wireless Sensor Networks </vt:lpstr>
      <vt:lpstr>Types of WSN- Underground Wireless Sensor Networks</vt:lpstr>
      <vt:lpstr> </vt:lpstr>
      <vt:lpstr>Types of WSN- Underwater Wireless Sensor Networks </vt:lpstr>
      <vt:lpstr>Types of WSN- Underwater Wireless Sensor Networks</vt:lpstr>
      <vt:lpstr> </vt:lpstr>
      <vt:lpstr> </vt:lpstr>
      <vt:lpstr>Types of WSN- Multimedia Wireless Sensor Networks </vt:lpstr>
      <vt:lpstr> </vt:lpstr>
      <vt:lpstr> </vt:lpstr>
      <vt:lpstr>Cellular Machine-to- Machine (M2M) application networks</vt:lpstr>
      <vt:lpstr>Cellular Machine-to- Machine (M2M) application networks</vt:lpstr>
      <vt:lpstr>Cellular Machine-to- Machine (M2M) application networks</vt:lpstr>
      <vt:lpstr>Cellular Machine-to- Machine (M2M) application networks</vt:lpstr>
      <vt:lpstr>Cellular Machine-to- Machine (M2M) application networks</vt:lpstr>
      <vt:lpstr> </vt:lpstr>
      <vt:lpstr> </vt:lpstr>
      <vt:lpstr> </vt:lpstr>
      <vt:lpstr> </vt:lpstr>
      <vt:lpstr> </vt:lpstr>
      <vt:lpstr>Cellular Machine-to- Machine (M2M) application networks</vt:lpstr>
      <vt:lpstr>Cellular Machine-to- Machine (M2M) application networks</vt:lpstr>
      <vt:lpstr>Cellular Machine-to- Machine (M2M) application networks</vt:lpstr>
      <vt:lpstr>Cellular Machine-to- Machine (M2M) application networks</vt:lpstr>
      <vt:lpstr>Cellular Machine-to- Machine (M2M) application networks</vt:lpstr>
      <vt:lpstr>Cellular Machine-to- Machine (M2M) application networks</vt:lpstr>
      <vt:lpstr>Cellular Machine-to- Machine (M2M) application networks SDN</vt:lpstr>
      <vt:lpstr>Cellular Machine-to- Machine (M2M) application networks</vt:lpstr>
      <vt:lpstr>Cellular Machine-to- Machine (M2M) application networks</vt:lpstr>
      <vt:lpstr>Cellular Machine-to- Machine (M2M) application networks NFV</vt:lpstr>
      <vt:lpstr>Cellular Machine-to- Machine (M2M) application networks</vt:lpstr>
      <vt:lpstr>Cellular Machine-to- Machine (M2M) application networks</vt:lpstr>
      <vt:lpstr>Cellular Machine-to- Machine (M2M) application networks</vt:lpstr>
      <vt:lpstr>Computer Connected to Internet</vt:lpstr>
      <vt:lpstr>Computer Connected to Internet</vt:lpstr>
      <vt:lpstr>Network Devices</vt:lpstr>
      <vt:lpstr>Network Devices</vt:lpstr>
      <vt:lpstr>Network Devices</vt:lpstr>
      <vt:lpstr>Network Devices</vt:lpstr>
      <vt:lpstr>Network Devices</vt:lpstr>
      <vt:lpstr>Network Devices</vt:lpstr>
      <vt:lpstr>Network Devices</vt:lpstr>
      <vt:lpstr>Device configuration and management</vt:lpstr>
      <vt:lpstr>Device configuration and management</vt:lpstr>
      <vt:lpstr>Device configuration and management</vt:lpstr>
      <vt:lpstr>Device configuration and management</vt:lpstr>
      <vt:lpstr>Device configuration and management</vt:lpstr>
      <vt:lpstr>Device configuration and management</vt:lpstr>
      <vt:lpstr>Device configuration and management</vt:lpstr>
      <vt:lpstr>Device configuration and management</vt:lpstr>
      <vt:lpstr>Exchange information in real time without human intervention</vt:lpstr>
      <vt:lpstr>Exchange information in real time without human intervention</vt:lpstr>
      <vt:lpstr>PowerPoint Presentation</vt:lpstr>
      <vt:lpstr>IoT Protocols</vt:lpstr>
      <vt:lpstr>IoT Protocols</vt:lpstr>
      <vt:lpstr>IoT Protocols</vt:lpstr>
      <vt:lpstr>IoT Protocols</vt:lpstr>
      <vt:lpstr>IoT Protocols</vt:lpstr>
      <vt:lpstr>IoT Protocols</vt:lpstr>
      <vt:lpstr>IoT Protocols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UNIT IV IoT Systems, Network and Protocols</dc:title>
  <dc:creator>Dell</dc:creator>
  <cp:lastModifiedBy>USER</cp:lastModifiedBy>
  <cp:revision>27</cp:revision>
  <dcterms:created xsi:type="dcterms:W3CDTF">2021-08-14T08:06:34Z</dcterms:created>
  <dcterms:modified xsi:type="dcterms:W3CDTF">2025-03-29T16:57:16Z</dcterms:modified>
</cp:coreProperties>
</file>